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56" r:id="rId2"/>
    <p:sldId id="257" r:id="rId3"/>
    <p:sldId id="261" r:id="rId4"/>
    <p:sldId id="259" r:id="rId5"/>
    <p:sldId id="294" r:id="rId6"/>
    <p:sldId id="264" r:id="rId7"/>
    <p:sldId id="267" r:id="rId8"/>
    <p:sldId id="307" r:id="rId9"/>
    <p:sldId id="270" r:id="rId10"/>
    <p:sldId id="271" r:id="rId11"/>
    <p:sldId id="298" r:id="rId12"/>
    <p:sldId id="300" r:id="rId13"/>
    <p:sldId id="272" r:id="rId14"/>
    <p:sldId id="274" r:id="rId15"/>
    <p:sldId id="276" r:id="rId16"/>
    <p:sldId id="277" r:id="rId17"/>
    <p:sldId id="278" r:id="rId18"/>
    <p:sldId id="279" r:id="rId19"/>
    <p:sldId id="285" r:id="rId20"/>
    <p:sldId id="284" r:id="rId21"/>
    <p:sldId id="289" r:id="rId22"/>
    <p:sldId id="290" r:id="rId23"/>
    <p:sldId id="291" r:id="rId24"/>
    <p:sldId id="292" r:id="rId25"/>
    <p:sldId id="293" r:id="rId26"/>
    <p:sldId id="297" r:id="rId27"/>
    <p:sldId id="301" r:id="rId28"/>
    <p:sldId id="302" r:id="rId29"/>
    <p:sldId id="304" r:id="rId30"/>
    <p:sldId id="305" r:id="rId31"/>
    <p:sldId id="306" r:id="rId32"/>
    <p:sldId id="308" r:id="rId33"/>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2DADE"/>
    <a:srgbClr val="E05252"/>
    <a:srgbClr val="9966FF"/>
    <a:srgbClr val="6699FF"/>
    <a:srgbClr val="FFFF66"/>
    <a:srgbClr val="EC9CD7"/>
    <a:srgbClr val="D735AD"/>
    <a:srgbClr val="937993"/>
    <a:srgbClr val="CB25E7"/>
    <a:srgbClr val="F73B71"/>
  </p:clrMru>
</p:presentationPr>
</file>

<file path=ppt/tableStyles.xml><?xml version="1.0" encoding="utf-8"?>
<a:tblStyleLst xmlns:a="http://schemas.openxmlformats.org/drawingml/2006/main" def="{5C22544A-7EE6-4342-B048-85BDC9FD1C3A}">
  <a:tblStyle styleId="{3C2FFA5D-87B4-456A-9821-1D502468CF0F}" styleName="Στυλ με θέμα 1 - Έμφαση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80" autoAdjust="0"/>
    <p:restoredTop sz="94570" autoAdjust="0"/>
  </p:normalViewPr>
  <p:slideViewPr>
    <p:cSldViewPr>
      <p:cViewPr>
        <p:scale>
          <a:sx n="96" d="100"/>
          <a:sy n="96" d="100"/>
        </p:scale>
        <p:origin x="-624" y="486"/>
      </p:cViewPr>
      <p:guideLst>
        <p:guide orient="horz" pos="2160"/>
        <p:guide pos="2880"/>
      </p:guideLst>
    </p:cSldViewPr>
  </p:slideViewPr>
  <p:outlineViewPr>
    <p:cViewPr>
      <p:scale>
        <a:sx n="33" d="100"/>
        <a:sy n="33" d="100"/>
      </p:scale>
      <p:origin x="0" y="4944"/>
    </p:cViewPr>
  </p:outlineViewPr>
  <p:notesTextViewPr>
    <p:cViewPr>
      <p:scale>
        <a:sx n="100" d="100"/>
        <a:sy n="100" d="100"/>
      </p:scale>
      <p:origin x="0" y="0"/>
    </p:cViewPr>
  </p:notesTextViewPr>
  <p:sorterViewPr>
    <p:cViewPr>
      <p:scale>
        <a:sx n="66" d="100"/>
        <a:sy n="66" d="100"/>
      </p:scale>
      <p:origin x="0" y="402"/>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23E1467-611A-4479-B3C9-4A347893D082}" type="datetimeFigureOut">
              <a:rPr lang="el-GR" smtClean="0"/>
              <a:pPr/>
              <a:t>16/5/2017</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164B86F-6CBB-43DA-9203-9E68E1DE0AAA}" type="slidenum">
              <a:rPr lang="el-GR" smtClean="0"/>
              <a:pPr/>
              <a:t>‹#›</a:t>
            </a:fld>
            <a:endParaRPr lang="el-G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a:p>
        </p:txBody>
      </p:sp>
      <p:sp>
        <p:nvSpPr>
          <p:cNvPr id="4" name="3 - Θέση αριθμού διαφάνειας"/>
          <p:cNvSpPr>
            <a:spLocks noGrp="1"/>
          </p:cNvSpPr>
          <p:nvPr>
            <p:ph type="sldNum" sz="quarter" idx="10"/>
          </p:nvPr>
        </p:nvSpPr>
        <p:spPr/>
        <p:txBody>
          <a:bodyPr/>
          <a:lstStyle/>
          <a:p>
            <a:fld id="{A164B86F-6CBB-43DA-9203-9E68E1DE0AAA}" type="slidenum">
              <a:rPr lang="el-GR" smtClean="0"/>
              <a:pPr/>
              <a:t>1</a:t>
            </a:fld>
            <a:endParaRPr lang="el-G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dirty="0"/>
          </a:p>
        </p:txBody>
      </p:sp>
      <p:sp>
        <p:nvSpPr>
          <p:cNvPr id="4" name="3 - Θέση αριθμού διαφάνειας"/>
          <p:cNvSpPr>
            <a:spLocks noGrp="1"/>
          </p:cNvSpPr>
          <p:nvPr>
            <p:ph type="sldNum" sz="quarter" idx="10"/>
          </p:nvPr>
        </p:nvSpPr>
        <p:spPr/>
        <p:txBody>
          <a:bodyPr/>
          <a:lstStyle/>
          <a:p>
            <a:fld id="{A164B86F-6CBB-43DA-9203-9E68E1DE0AAA}" type="slidenum">
              <a:rPr lang="el-GR" smtClean="0"/>
              <a:pPr/>
              <a:t>5</a:t>
            </a:fld>
            <a:endParaRPr lang="el-G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smtClean="0"/>
              <a:t>Kλικ για επεξεργασία του τίτλου</a:t>
            </a:r>
            <a:endParaRPr lang="el-G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p>
            <a:fld id="{B5C4EAC4-AF65-4BD2-81DC-3E94D0136D04}" type="datetime1">
              <a:rPr lang="el-GR" smtClean="0"/>
              <a:pPr/>
              <a:t>16/5/2017</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92C01CD7-ED0A-4E47-B2BD-476C151CD652}" type="slidenum">
              <a:rPr lang="el-GR" smtClean="0"/>
              <a:pPr/>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5A6748B8-391E-4850-972F-B59921A93054}" type="datetime1">
              <a:rPr lang="el-GR" smtClean="0"/>
              <a:pPr/>
              <a:t>16/5/2017</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92C01CD7-ED0A-4E47-B2BD-476C151CD652}"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4335536C-AAAE-4D45-A877-99F5ABD4FCF1}" type="datetime1">
              <a:rPr lang="el-GR" smtClean="0"/>
              <a:pPr/>
              <a:t>16/5/2017</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92C01CD7-ED0A-4E47-B2BD-476C151CD652}"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3DC25B14-46CD-4172-9072-072FEA71A8E1}" type="datetime1">
              <a:rPr lang="el-GR" smtClean="0"/>
              <a:pPr/>
              <a:t>16/5/2017</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92C01CD7-ED0A-4E47-B2BD-476C151CD652}" type="slidenum">
              <a:rPr lang="el-GR" smtClean="0"/>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45944829-91F7-43E4-BAB2-A61E0D7C899E}" type="datetime1">
              <a:rPr lang="el-GR" smtClean="0"/>
              <a:pPr/>
              <a:t>16/5/2017</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92C01CD7-ED0A-4E47-B2BD-476C151CD652}" type="slidenum">
              <a:rPr lang="el-GR" smtClean="0"/>
              <a:pPr/>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p>
            <a:fld id="{4155E3ED-1F31-43AD-9C26-D5013DE49D71}" type="datetime1">
              <a:rPr lang="el-GR" smtClean="0"/>
              <a:pPr/>
              <a:t>16/5/2017</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92C01CD7-ED0A-4E47-B2BD-476C151CD652}"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p>
            <a:fld id="{4523477A-766A-4162-9D26-F0A938C8F57E}" type="datetime1">
              <a:rPr lang="el-GR" smtClean="0"/>
              <a:pPr/>
              <a:t>16/5/2017</a:t>
            </a:fld>
            <a:endParaRPr lang="el-GR"/>
          </a:p>
        </p:txBody>
      </p:sp>
      <p:sp>
        <p:nvSpPr>
          <p:cNvPr id="8" name="7 - Θέση υποσέλιδου"/>
          <p:cNvSpPr>
            <a:spLocks noGrp="1"/>
          </p:cNvSpPr>
          <p:nvPr>
            <p:ph type="ftr" sz="quarter" idx="11"/>
          </p:nvPr>
        </p:nvSpPr>
        <p:spPr/>
        <p:txBody>
          <a:bodyPr/>
          <a:lstStyle/>
          <a:p>
            <a:endParaRPr lang="el-GR"/>
          </a:p>
        </p:txBody>
      </p:sp>
      <p:sp>
        <p:nvSpPr>
          <p:cNvPr id="9" name="8 - Θέση αριθμού διαφάνειας"/>
          <p:cNvSpPr>
            <a:spLocks noGrp="1"/>
          </p:cNvSpPr>
          <p:nvPr>
            <p:ph type="sldNum" sz="quarter" idx="12"/>
          </p:nvPr>
        </p:nvSpPr>
        <p:spPr/>
        <p:txBody>
          <a:bodyPr/>
          <a:lstStyle/>
          <a:p>
            <a:fld id="{92C01CD7-ED0A-4E47-B2BD-476C151CD652}" type="slidenum">
              <a:rPr lang="el-GR" smtClean="0"/>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ημερομηνίας"/>
          <p:cNvSpPr>
            <a:spLocks noGrp="1"/>
          </p:cNvSpPr>
          <p:nvPr>
            <p:ph type="dt" sz="half" idx="10"/>
          </p:nvPr>
        </p:nvSpPr>
        <p:spPr/>
        <p:txBody>
          <a:bodyPr/>
          <a:lstStyle/>
          <a:p>
            <a:fld id="{2AC7BF89-6896-4EF5-9020-7AD51B8006CC}" type="datetime1">
              <a:rPr lang="el-GR" smtClean="0"/>
              <a:pPr/>
              <a:t>16/5/2017</a:t>
            </a:fld>
            <a:endParaRPr lang="el-GR"/>
          </a:p>
        </p:txBody>
      </p:sp>
      <p:sp>
        <p:nvSpPr>
          <p:cNvPr id="4" name="3 - Θέση υποσέλιδου"/>
          <p:cNvSpPr>
            <a:spLocks noGrp="1"/>
          </p:cNvSpPr>
          <p:nvPr>
            <p:ph type="ftr" sz="quarter" idx="11"/>
          </p:nvPr>
        </p:nvSpPr>
        <p:spPr/>
        <p:txBody>
          <a:bodyPr/>
          <a:lstStyle/>
          <a:p>
            <a:endParaRPr lang="el-GR"/>
          </a:p>
        </p:txBody>
      </p:sp>
      <p:sp>
        <p:nvSpPr>
          <p:cNvPr id="5" name="4 - Θέση αριθμού διαφάνειας"/>
          <p:cNvSpPr>
            <a:spLocks noGrp="1"/>
          </p:cNvSpPr>
          <p:nvPr>
            <p:ph type="sldNum" sz="quarter" idx="12"/>
          </p:nvPr>
        </p:nvSpPr>
        <p:spPr/>
        <p:txBody>
          <a:bodyPr/>
          <a:lstStyle/>
          <a:p>
            <a:fld id="{92C01CD7-ED0A-4E47-B2BD-476C151CD652}" type="slidenum">
              <a:rPr lang="el-GR" smtClean="0"/>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E5FBAA2C-9EAF-4B18-A543-298E32EEBF58}" type="datetime1">
              <a:rPr lang="el-GR" smtClean="0"/>
              <a:pPr/>
              <a:t>16/5/2017</a:t>
            </a:fld>
            <a:endParaRPr lang="el-GR"/>
          </a:p>
        </p:txBody>
      </p:sp>
      <p:sp>
        <p:nvSpPr>
          <p:cNvPr id="3" name="2 - Θέση υποσέλιδου"/>
          <p:cNvSpPr>
            <a:spLocks noGrp="1"/>
          </p:cNvSpPr>
          <p:nvPr>
            <p:ph type="ftr" sz="quarter" idx="11"/>
          </p:nvPr>
        </p:nvSpPr>
        <p:spPr/>
        <p:txBody>
          <a:bodyPr/>
          <a:lstStyle/>
          <a:p>
            <a:endParaRPr lang="el-GR"/>
          </a:p>
        </p:txBody>
      </p:sp>
      <p:sp>
        <p:nvSpPr>
          <p:cNvPr id="4" name="3 - Θέση αριθμού διαφάνειας"/>
          <p:cNvSpPr>
            <a:spLocks noGrp="1"/>
          </p:cNvSpPr>
          <p:nvPr>
            <p:ph type="sldNum" sz="quarter" idx="12"/>
          </p:nvPr>
        </p:nvSpPr>
        <p:spPr/>
        <p:txBody>
          <a:bodyPr/>
          <a:lstStyle/>
          <a:p>
            <a:fld id="{92C01CD7-ED0A-4E47-B2BD-476C151CD652}"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C831F2D2-0CCB-41A3-A19D-7884971DBAD7}" type="datetime1">
              <a:rPr lang="el-GR" smtClean="0"/>
              <a:pPr/>
              <a:t>16/5/2017</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92C01CD7-ED0A-4E47-B2BD-476C151CD652}" type="slidenum">
              <a:rPr lang="el-GR" smtClean="0"/>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AD9EF204-9AC9-4634-8D19-FCD2DCDCBB4E}" type="datetime1">
              <a:rPr lang="el-GR" smtClean="0"/>
              <a:pPr/>
              <a:t>16/5/2017</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92C01CD7-ED0A-4E47-B2BD-476C151CD652}" type="slidenum">
              <a:rPr lang="el-GR" smtClean="0"/>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E56586-16CA-4ACB-A037-3EBD9C26F557}" type="datetime1">
              <a:rPr lang="el-GR" smtClean="0"/>
              <a:pPr/>
              <a:t>16/5/2017</a:t>
            </a:fld>
            <a:endParaRPr lang="el-GR"/>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C01CD7-ED0A-4E47-B2BD-476C151CD652}"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0" y="0"/>
            <a:ext cx="9144000" cy="2214554"/>
          </a:xfrm>
        </p:spPr>
        <p:txBody>
          <a:bodyPr>
            <a:noAutofit/>
          </a:bodyPr>
          <a:lstStyle/>
          <a:p>
            <a:r>
              <a:rPr lang="el-GR" sz="4800" b="1" dirty="0">
                <a:latin typeface="Times New Roman" pitchFamily="18" charset="0"/>
                <a:cs typeface="Times New Roman" pitchFamily="18" charset="0"/>
              </a:rPr>
              <a:t>Πληροφορικά Συστήματα Διοίκησης </a:t>
            </a:r>
            <a:r>
              <a:rPr lang="el-GR" sz="4800" dirty="0">
                <a:latin typeface="Times New Roman" pitchFamily="18" charset="0"/>
                <a:cs typeface="Times New Roman" pitchFamily="18" charset="0"/>
              </a:rPr>
              <a:t/>
            </a:r>
            <a:br>
              <a:rPr lang="el-GR" sz="4800" dirty="0">
                <a:latin typeface="Times New Roman" pitchFamily="18" charset="0"/>
                <a:cs typeface="Times New Roman" pitchFamily="18" charset="0"/>
              </a:rPr>
            </a:br>
            <a:endParaRPr lang="el-GR" sz="4800" dirty="0">
              <a:latin typeface="Times New Roman" pitchFamily="18" charset="0"/>
              <a:cs typeface="Times New Roman" pitchFamily="18" charset="0"/>
            </a:endParaRPr>
          </a:p>
        </p:txBody>
      </p:sp>
      <p:sp>
        <p:nvSpPr>
          <p:cNvPr id="3" name="2 - Υπότιτλος"/>
          <p:cNvSpPr>
            <a:spLocks noGrp="1"/>
          </p:cNvSpPr>
          <p:nvPr>
            <p:ph type="subTitle" idx="1"/>
          </p:nvPr>
        </p:nvSpPr>
        <p:spPr>
          <a:xfrm>
            <a:off x="0" y="5786454"/>
            <a:ext cx="4000496" cy="1071546"/>
          </a:xfrm>
        </p:spPr>
        <p:txBody>
          <a:bodyPr>
            <a:normAutofit fontScale="92500"/>
          </a:bodyPr>
          <a:lstStyle/>
          <a:p>
            <a:pPr algn="l"/>
            <a:r>
              <a:rPr lang="el-GR" sz="2800" dirty="0" smtClean="0">
                <a:solidFill>
                  <a:schemeClr val="tx1"/>
                </a:solidFill>
                <a:latin typeface="Times New Roman" pitchFamily="18" charset="0"/>
                <a:cs typeface="Times New Roman" pitchFamily="18" charset="0"/>
              </a:rPr>
              <a:t>Αρετή </a:t>
            </a:r>
            <a:r>
              <a:rPr lang="el-GR" sz="2800" dirty="0" err="1" smtClean="0">
                <a:solidFill>
                  <a:schemeClr val="tx1"/>
                </a:solidFill>
                <a:latin typeface="Times New Roman" pitchFamily="18" charset="0"/>
                <a:cs typeface="Times New Roman" pitchFamily="18" charset="0"/>
              </a:rPr>
              <a:t>Γκατζήμα</a:t>
            </a:r>
            <a:r>
              <a:rPr lang="el-GR" sz="2800" dirty="0" smtClean="0">
                <a:solidFill>
                  <a:schemeClr val="tx1"/>
                </a:solidFill>
                <a:latin typeface="Times New Roman" pitchFamily="18" charset="0"/>
                <a:cs typeface="Times New Roman" pitchFamily="18" charset="0"/>
              </a:rPr>
              <a:t>, Α.Μ:2938</a:t>
            </a:r>
          </a:p>
          <a:p>
            <a:pPr algn="l"/>
            <a:r>
              <a:rPr lang="el-GR" sz="2800" dirty="0" smtClean="0">
                <a:solidFill>
                  <a:schemeClr val="tx1"/>
                </a:solidFill>
                <a:latin typeface="Times New Roman" pitchFamily="18" charset="0"/>
                <a:cs typeface="Times New Roman" pitchFamily="18" charset="0"/>
              </a:rPr>
              <a:t>Ευαγγελία Ζιώγα,Α.Μ:2963</a:t>
            </a:r>
          </a:p>
        </p:txBody>
      </p:sp>
      <p:pic>
        <p:nvPicPr>
          <p:cNvPr id="29697" name="Picture 1" descr="C:\Users\Areti\Desktop\4ο ΕΤΟΣ\πληροφοριακά Συστήματα Διοίκησης\03_charming.jpe"/>
          <p:cNvPicPr>
            <a:picLocks noChangeAspect="1" noChangeArrowheads="1"/>
          </p:cNvPicPr>
          <p:nvPr/>
        </p:nvPicPr>
        <p:blipFill>
          <a:blip r:embed="rId3" cstate="print"/>
          <a:srcRect/>
          <a:stretch>
            <a:fillRect/>
          </a:stretch>
        </p:blipFill>
        <p:spPr bwMode="auto">
          <a:xfrm>
            <a:off x="1" y="1643050"/>
            <a:ext cx="9144000" cy="4071966"/>
          </a:xfrm>
          <a:prstGeom prst="rect">
            <a:avLst/>
          </a:prstGeom>
          <a:noFill/>
        </p:spPr>
      </p:pic>
      <p:sp>
        <p:nvSpPr>
          <p:cNvPr id="6" name="5 - Θέση αριθμού διαφάνειας"/>
          <p:cNvSpPr>
            <a:spLocks noGrp="1"/>
          </p:cNvSpPr>
          <p:nvPr>
            <p:ph type="sldNum" sz="quarter" idx="12"/>
          </p:nvPr>
        </p:nvSpPr>
        <p:spPr/>
        <p:txBody>
          <a:bodyPr/>
          <a:lstStyle/>
          <a:p>
            <a:r>
              <a:rPr lang="el-GR" dirty="0" smtClean="0">
                <a:solidFill>
                  <a:schemeClr val="tx1"/>
                </a:solidFill>
              </a:rPr>
              <a:t>1</a:t>
            </a:r>
            <a:endParaRPr lang="el-GR"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0" y="1"/>
            <a:ext cx="9144000" cy="1571611"/>
          </a:xfrm>
        </p:spPr>
        <p:txBody>
          <a:bodyPr>
            <a:normAutofit/>
          </a:bodyPr>
          <a:lstStyle/>
          <a:p>
            <a:r>
              <a:rPr lang="el-GR" sz="4000" b="1" dirty="0" smtClean="0">
                <a:latin typeface="Times New Roman" pitchFamily="18" charset="0"/>
                <a:cs typeface="Times New Roman" pitchFamily="18" charset="0"/>
              </a:rPr>
              <a:t>Πίνακας δημιουργίας </a:t>
            </a:r>
            <a:r>
              <a:rPr lang="en-US" sz="4000" b="1" dirty="0" smtClean="0">
                <a:latin typeface="Times New Roman" pitchFamily="18" charset="0"/>
                <a:cs typeface="Times New Roman" pitchFamily="18" charset="0"/>
              </a:rPr>
              <a:t>FMEA</a:t>
            </a:r>
            <a:endParaRPr lang="el-GR" sz="4000" b="1" dirty="0">
              <a:latin typeface="Times New Roman" pitchFamily="18" charset="0"/>
              <a:cs typeface="Times New Roman" pitchFamily="18" charset="0"/>
            </a:endParaRPr>
          </a:p>
        </p:txBody>
      </p:sp>
      <p:sp>
        <p:nvSpPr>
          <p:cNvPr id="3" name="2 - Υπότιτλος"/>
          <p:cNvSpPr>
            <a:spLocks noGrp="1"/>
          </p:cNvSpPr>
          <p:nvPr>
            <p:ph type="subTitle" idx="1"/>
          </p:nvPr>
        </p:nvSpPr>
        <p:spPr>
          <a:xfrm>
            <a:off x="0" y="1643050"/>
            <a:ext cx="9144000" cy="5214950"/>
          </a:xfrm>
        </p:spPr>
        <p:txBody>
          <a:bodyPr>
            <a:normAutofit/>
          </a:bodyPr>
          <a:lstStyle/>
          <a:p>
            <a:r>
              <a:rPr lang="el-GR" dirty="0" smtClean="0"/>
              <a:t> </a:t>
            </a:r>
          </a:p>
          <a:p>
            <a:r>
              <a:rPr lang="el-GR" dirty="0" smtClean="0"/>
              <a:t> </a:t>
            </a:r>
          </a:p>
          <a:p>
            <a:r>
              <a:rPr lang="el-GR" dirty="0" smtClean="0"/>
              <a:t> </a:t>
            </a:r>
            <a:r>
              <a:rPr lang="el-GR" b="1" dirty="0" smtClean="0"/>
              <a:t> </a:t>
            </a:r>
            <a:r>
              <a:rPr lang="el-GR" dirty="0" smtClean="0"/>
              <a:t>   </a:t>
            </a:r>
            <a:r>
              <a:rPr lang="el-GR" b="1" dirty="0" smtClean="0"/>
              <a:t> </a:t>
            </a:r>
            <a:r>
              <a:rPr lang="el-GR" dirty="0" smtClean="0"/>
              <a:t> </a:t>
            </a:r>
            <a:r>
              <a:rPr lang="el-GR" b="1" dirty="0" smtClean="0"/>
              <a:t> </a:t>
            </a:r>
            <a:r>
              <a:rPr lang="el-GR" dirty="0" smtClean="0"/>
              <a:t>       </a:t>
            </a:r>
            <a:r>
              <a:rPr lang="el-GR" b="1" dirty="0" smtClean="0"/>
              <a:t> </a:t>
            </a:r>
            <a:r>
              <a:rPr lang="el-GR" dirty="0" smtClean="0"/>
              <a:t> </a:t>
            </a:r>
            <a:r>
              <a:rPr lang="el-GR" b="1" dirty="0" smtClean="0"/>
              <a:t> </a:t>
            </a:r>
            <a:r>
              <a:rPr lang="el-GR" dirty="0" smtClean="0"/>
              <a:t> </a:t>
            </a:r>
            <a:r>
              <a:rPr lang="el-GR" b="1" dirty="0" smtClean="0"/>
              <a:t> </a:t>
            </a:r>
            <a:r>
              <a:rPr lang="el-GR" dirty="0" smtClean="0"/>
              <a:t> </a:t>
            </a:r>
            <a:r>
              <a:rPr lang="el-GR" b="1" dirty="0" smtClean="0"/>
              <a:t> </a:t>
            </a:r>
            <a:endParaRPr lang="el-GR" dirty="0"/>
          </a:p>
        </p:txBody>
      </p:sp>
      <p:pic>
        <p:nvPicPr>
          <p:cNvPr id="1026" name="Picture 2" descr="C:\Users\Areti\Desktop\4ο ΕΤΟΣ\πληροφοριακά Συστήματα Διοίκησης\φάση 1.jpg"/>
          <p:cNvPicPr>
            <a:picLocks noChangeAspect="1" noChangeArrowheads="1"/>
          </p:cNvPicPr>
          <p:nvPr/>
        </p:nvPicPr>
        <p:blipFill>
          <a:blip r:embed="rId2" cstate="print"/>
          <a:srcRect/>
          <a:stretch>
            <a:fillRect/>
          </a:stretch>
        </p:blipFill>
        <p:spPr bwMode="auto">
          <a:xfrm>
            <a:off x="0" y="1628774"/>
            <a:ext cx="9144000" cy="5229225"/>
          </a:xfrm>
          <a:prstGeom prst="rect">
            <a:avLst/>
          </a:prstGeom>
          <a:noFill/>
        </p:spPr>
      </p:pic>
      <p:sp>
        <p:nvSpPr>
          <p:cNvPr id="6" name="5 - Θέση αριθμού διαφάνειας"/>
          <p:cNvSpPr>
            <a:spLocks noGrp="1"/>
          </p:cNvSpPr>
          <p:nvPr>
            <p:ph type="sldNum" sz="quarter" idx="12"/>
          </p:nvPr>
        </p:nvSpPr>
        <p:spPr/>
        <p:txBody>
          <a:bodyPr/>
          <a:lstStyle/>
          <a:p>
            <a:fld id="{92C01CD7-ED0A-4E47-B2BD-476C151CD652}" type="slidenum">
              <a:rPr lang="el-GR" smtClean="0">
                <a:solidFill>
                  <a:schemeClr val="tx1"/>
                </a:solidFill>
              </a:rPr>
              <a:pPr/>
              <a:t>10</a:t>
            </a:fld>
            <a:endParaRPr lang="el-GR" dirty="0">
              <a:solidFill>
                <a:schemeClr val="tx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274638"/>
            <a:ext cx="9144000" cy="1143000"/>
          </a:xfrm>
        </p:spPr>
        <p:txBody>
          <a:bodyPr>
            <a:normAutofit/>
          </a:bodyPr>
          <a:lstStyle/>
          <a:p>
            <a:r>
              <a:rPr lang="el-GR" sz="4000" b="1" dirty="0" smtClean="0">
                <a:latin typeface="Times New Roman" pitchFamily="18" charset="0"/>
                <a:cs typeface="Times New Roman" pitchFamily="18" charset="0"/>
              </a:rPr>
              <a:t>Πινάκας </a:t>
            </a:r>
            <a:r>
              <a:rPr lang="en-US" sz="4000" b="1" dirty="0" smtClean="0">
                <a:latin typeface="Times New Roman" pitchFamily="18" charset="0"/>
                <a:cs typeface="Times New Roman" pitchFamily="18" charset="0"/>
              </a:rPr>
              <a:t>FMEA </a:t>
            </a:r>
            <a:endParaRPr lang="el-GR" sz="4000" b="1" dirty="0">
              <a:latin typeface="Times New Roman" pitchFamily="18" charset="0"/>
              <a:cs typeface="Times New Roman" pitchFamily="18" charset="0"/>
            </a:endParaRPr>
          </a:p>
        </p:txBody>
      </p:sp>
      <p:pic>
        <p:nvPicPr>
          <p:cNvPr id="2051" name="Picture 3" descr="C:\Users\Areti\Desktop\4ο ΕΤΟΣ\πληροφοριακά Συστήματα Διοίκησης\ΦΜΕΑ ΚΕΝΟ.jpg"/>
          <p:cNvPicPr>
            <a:picLocks noGrp="1" noChangeAspect="1" noChangeArrowheads="1"/>
          </p:cNvPicPr>
          <p:nvPr>
            <p:ph idx="1"/>
          </p:nvPr>
        </p:nvPicPr>
        <p:blipFill>
          <a:blip r:embed="rId2" cstate="print"/>
          <a:srcRect/>
          <a:stretch>
            <a:fillRect/>
          </a:stretch>
        </p:blipFill>
        <p:spPr bwMode="auto">
          <a:xfrm>
            <a:off x="0" y="1714488"/>
            <a:ext cx="9144000" cy="5143512"/>
          </a:xfrm>
          <a:prstGeom prst="rect">
            <a:avLst/>
          </a:prstGeom>
          <a:noFill/>
        </p:spPr>
      </p:pic>
      <p:sp>
        <p:nvSpPr>
          <p:cNvPr id="7" name="6 - TextBox"/>
          <p:cNvSpPr txBox="1"/>
          <p:nvPr/>
        </p:nvSpPr>
        <p:spPr>
          <a:xfrm>
            <a:off x="0" y="3929066"/>
            <a:ext cx="785786" cy="861774"/>
          </a:xfrm>
          <a:prstGeom prst="rect">
            <a:avLst/>
          </a:prstGeom>
          <a:noFill/>
        </p:spPr>
        <p:txBody>
          <a:bodyPr wrap="square" rtlCol="0">
            <a:spAutoFit/>
          </a:bodyPr>
          <a:lstStyle/>
          <a:p>
            <a:pPr lvl="0"/>
            <a:r>
              <a:rPr lang="el-GR" sz="1000" dirty="0" smtClean="0">
                <a:latin typeface="Times New Roman" pitchFamily="18" charset="0"/>
                <a:cs typeface="Times New Roman" pitchFamily="18" charset="0"/>
              </a:rPr>
              <a:t>Μελέτη αστοχίας για την συγκείμενη Λειτουργιά  </a:t>
            </a:r>
            <a:endParaRPr lang="el-GR" sz="1000" dirty="0">
              <a:latin typeface="Times New Roman" pitchFamily="18" charset="0"/>
              <a:cs typeface="Times New Roman" pitchFamily="18" charset="0"/>
            </a:endParaRPr>
          </a:p>
        </p:txBody>
      </p:sp>
      <p:sp>
        <p:nvSpPr>
          <p:cNvPr id="12" name="11 - Στρογγυλεμένο ορθογώνιο"/>
          <p:cNvSpPr/>
          <p:nvPr/>
        </p:nvSpPr>
        <p:spPr>
          <a:xfrm>
            <a:off x="0" y="3929066"/>
            <a:ext cx="714348" cy="928694"/>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cxnSp>
        <p:nvCxnSpPr>
          <p:cNvPr id="14" name="13 - Ευθύγραμμο βέλος σύνδεσης"/>
          <p:cNvCxnSpPr>
            <a:stCxn id="12" idx="0"/>
          </p:cNvCxnSpPr>
          <p:nvPr/>
        </p:nvCxnSpPr>
        <p:spPr>
          <a:xfrm rot="16200000" flipV="1">
            <a:off x="-24" y="3571868"/>
            <a:ext cx="714380" cy="16"/>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0" name="19 - TextBox"/>
          <p:cNvSpPr txBox="1"/>
          <p:nvPr/>
        </p:nvSpPr>
        <p:spPr>
          <a:xfrm>
            <a:off x="928663" y="3786190"/>
            <a:ext cx="1285883" cy="1785104"/>
          </a:xfrm>
          <a:prstGeom prst="rect">
            <a:avLst/>
          </a:prstGeom>
          <a:noFill/>
        </p:spPr>
        <p:txBody>
          <a:bodyPr wrap="square" rtlCol="0">
            <a:spAutoFit/>
          </a:bodyPr>
          <a:lstStyle/>
          <a:p>
            <a:pPr lvl="0"/>
            <a:r>
              <a:rPr lang="el-GR" sz="1000" dirty="0" smtClean="0">
                <a:latin typeface="Times New Roman" pitchFamily="18" charset="0"/>
                <a:cs typeface="Times New Roman" pitchFamily="18" charset="0"/>
              </a:rPr>
              <a:t>Ο Τρόπος Αστοχίας ορίζεται ως ο τρόπος με τον οποίο ένα σύστημα ή διαδικασία  θα μπορούσαν ενδεχομένως να αποτύχουν να μην καταφέρουν τον σκοπό του σχεδίου</a:t>
            </a:r>
          </a:p>
          <a:p>
            <a:endParaRPr lang="el-GR" sz="1000" dirty="0">
              <a:latin typeface="Times New Roman" pitchFamily="18" charset="0"/>
              <a:cs typeface="Times New Roman" pitchFamily="18" charset="0"/>
            </a:endParaRPr>
          </a:p>
        </p:txBody>
      </p:sp>
      <p:sp>
        <p:nvSpPr>
          <p:cNvPr id="21" name="20 - Στρογγυλεμένο ορθογώνιο"/>
          <p:cNvSpPr/>
          <p:nvPr/>
        </p:nvSpPr>
        <p:spPr>
          <a:xfrm>
            <a:off x="928662" y="3714752"/>
            <a:ext cx="1214446" cy="1785950"/>
          </a:xfrm>
          <a:prstGeom prst="round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cxnSp>
        <p:nvCxnSpPr>
          <p:cNvPr id="30" name="29 - Ευθύγραμμο βέλος σύνδεσης"/>
          <p:cNvCxnSpPr/>
          <p:nvPr/>
        </p:nvCxnSpPr>
        <p:spPr>
          <a:xfrm rot="5400000" flipH="1" flipV="1">
            <a:off x="1358084" y="3499644"/>
            <a:ext cx="428628" cy="1588"/>
          </a:xfrm>
          <a:prstGeom prst="straightConnector1">
            <a:avLst/>
          </a:prstGeom>
          <a:ln>
            <a:solidFill>
              <a:srgbClr val="7030A0"/>
            </a:solidFill>
            <a:tailEnd type="arrow"/>
          </a:ln>
        </p:spPr>
        <p:style>
          <a:lnRef idx="1">
            <a:schemeClr val="accent1"/>
          </a:lnRef>
          <a:fillRef idx="0">
            <a:schemeClr val="accent1"/>
          </a:fillRef>
          <a:effectRef idx="0">
            <a:schemeClr val="accent1"/>
          </a:effectRef>
          <a:fontRef idx="minor">
            <a:schemeClr val="tx1"/>
          </a:fontRef>
        </p:style>
      </p:cxnSp>
      <p:sp>
        <p:nvSpPr>
          <p:cNvPr id="31" name="30 - TextBox"/>
          <p:cNvSpPr txBox="1"/>
          <p:nvPr/>
        </p:nvSpPr>
        <p:spPr>
          <a:xfrm>
            <a:off x="2357423" y="3643314"/>
            <a:ext cx="1071570" cy="1446550"/>
          </a:xfrm>
          <a:prstGeom prst="rect">
            <a:avLst/>
          </a:prstGeom>
          <a:noFill/>
        </p:spPr>
        <p:txBody>
          <a:bodyPr wrap="square" rtlCol="0">
            <a:spAutoFit/>
          </a:bodyPr>
          <a:lstStyle/>
          <a:p>
            <a:pPr lvl="0"/>
            <a:r>
              <a:rPr lang="el-GR" sz="1000" dirty="0" smtClean="0">
                <a:latin typeface="Times New Roman" pitchFamily="18" charset="0"/>
                <a:cs typeface="Times New Roman" pitchFamily="18" charset="0"/>
              </a:rPr>
              <a:t>Οι επιπτώσεις αστοχίας του προϊόντος ή της διαδικασίας που εξαρτώνται από τον τρόπο αστοχίας </a:t>
            </a:r>
          </a:p>
          <a:p>
            <a:endParaRPr lang="el-GR" dirty="0"/>
          </a:p>
        </p:txBody>
      </p:sp>
      <p:sp>
        <p:nvSpPr>
          <p:cNvPr id="32" name="31 - Στρογγυλεμένο ορθογώνιο"/>
          <p:cNvSpPr/>
          <p:nvPr/>
        </p:nvSpPr>
        <p:spPr>
          <a:xfrm>
            <a:off x="2357422" y="3643314"/>
            <a:ext cx="1000132" cy="1357322"/>
          </a:xfrm>
          <a:prstGeom prst="roundRect">
            <a:avLst/>
          </a:prstGeom>
          <a:no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cxnSp>
        <p:nvCxnSpPr>
          <p:cNvPr id="34" name="33 - Ευθύγραμμο βέλος σύνδεσης"/>
          <p:cNvCxnSpPr>
            <a:stCxn id="32" idx="0"/>
          </p:cNvCxnSpPr>
          <p:nvPr/>
        </p:nvCxnSpPr>
        <p:spPr>
          <a:xfrm rot="5400000" flipH="1" flipV="1">
            <a:off x="2714612" y="3500438"/>
            <a:ext cx="285752" cy="1588"/>
          </a:xfrm>
          <a:prstGeom prst="straightConnector1">
            <a:avLst/>
          </a:prstGeom>
          <a:ln>
            <a:solidFill>
              <a:srgbClr val="008000"/>
            </a:solidFill>
            <a:tailEnd type="arrow"/>
          </a:ln>
        </p:spPr>
        <p:style>
          <a:lnRef idx="1">
            <a:schemeClr val="accent1"/>
          </a:lnRef>
          <a:fillRef idx="0">
            <a:schemeClr val="accent1"/>
          </a:fillRef>
          <a:effectRef idx="0">
            <a:schemeClr val="accent1"/>
          </a:effectRef>
          <a:fontRef idx="minor">
            <a:schemeClr val="tx1"/>
          </a:fontRef>
        </p:style>
      </p:cxnSp>
      <p:sp>
        <p:nvSpPr>
          <p:cNvPr id="37" name="36 - TextBox"/>
          <p:cNvSpPr txBox="1"/>
          <p:nvPr/>
        </p:nvSpPr>
        <p:spPr>
          <a:xfrm>
            <a:off x="2428860" y="1928802"/>
            <a:ext cx="1857388" cy="861774"/>
          </a:xfrm>
          <a:prstGeom prst="rect">
            <a:avLst/>
          </a:prstGeom>
          <a:noFill/>
        </p:spPr>
        <p:txBody>
          <a:bodyPr wrap="square" rtlCol="0">
            <a:spAutoFit/>
          </a:bodyPr>
          <a:lstStyle/>
          <a:p>
            <a:pPr lvl="0"/>
            <a:r>
              <a:rPr lang="el-GR" sz="1000" dirty="0" smtClean="0">
                <a:latin typeface="Times New Roman" pitchFamily="18" charset="0"/>
                <a:cs typeface="Times New Roman" pitchFamily="18" charset="0"/>
              </a:rPr>
              <a:t>Η σημαντικότητα (</a:t>
            </a:r>
            <a:r>
              <a:rPr lang="en-US" sz="1000" dirty="0" smtClean="0">
                <a:latin typeface="Times New Roman" pitchFamily="18" charset="0"/>
                <a:cs typeface="Times New Roman" pitchFamily="18" charset="0"/>
              </a:rPr>
              <a:t>S</a:t>
            </a:r>
            <a:r>
              <a:rPr lang="el-GR" sz="1000" dirty="0" smtClean="0">
                <a:latin typeface="Times New Roman" pitchFamily="18" charset="0"/>
                <a:cs typeface="Times New Roman" pitchFamily="18" charset="0"/>
              </a:rPr>
              <a:t>) είναι μια αξιολόγηση της βαρύτητας της επίδρασης και αναφέρεται άμεσα στον πιθανό τρόπο αστοχίας που μελετάται.</a:t>
            </a:r>
            <a:endParaRPr lang="el-GR" sz="1000" dirty="0">
              <a:latin typeface="Times New Roman" pitchFamily="18" charset="0"/>
              <a:cs typeface="Times New Roman" pitchFamily="18" charset="0"/>
            </a:endParaRPr>
          </a:p>
        </p:txBody>
      </p:sp>
      <p:sp>
        <p:nvSpPr>
          <p:cNvPr id="40" name="39 - Στρογγυλεμένο ορθογώνιο"/>
          <p:cNvSpPr/>
          <p:nvPr/>
        </p:nvSpPr>
        <p:spPr>
          <a:xfrm>
            <a:off x="2500298" y="1928802"/>
            <a:ext cx="1643074" cy="857256"/>
          </a:xfrm>
          <a:prstGeom prst="roundRect">
            <a:avLst/>
          </a:prstGeom>
          <a:noFill/>
          <a:ln>
            <a:solidFill>
              <a:srgbClr val="F73B7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cxnSp>
        <p:nvCxnSpPr>
          <p:cNvPr id="44" name="43 - Ευθύγραμμο βέλος σύνδεσης"/>
          <p:cNvCxnSpPr/>
          <p:nvPr/>
        </p:nvCxnSpPr>
        <p:spPr>
          <a:xfrm rot="5400000">
            <a:off x="3428992" y="2928934"/>
            <a:ext cx="285752" cy="1588"/>
          </a:xfrm>
          <a:prstGeom prst="straightConnector1">
            <a:avLst/>
          </a:prstGeom>
          <a:ln>
            <a:solidFill>
              <a:srgbClr val="F73B71"/>
            </a:solidFill>
            <a:tailEnd type="arrow"/>
          </a:ln>
        </p:spPr>
        <p:style>
          <a:lnRef idx="1">
            <a:schemeClr val="accent1"/>
          </a:lnRef>
          <a:fillRef idx="0">
            <a:schemeClr val="accent1"/>
          </a:fillRef>
          <a:effectRef idx="0">
            <a:schemeClr val="accent1"/>
          </a:effectRef>
          <a:fontRef idx="minor">
            <a:schemeClr val="tx1"/>
          </a:fontRef>
        </p:style>
      </p:cxnSp>
      <p:sp>
        <p:nvSpPr>
          <p:cNvPr id="45" name="44 - TextBox"/>
          <p:cNvSpPr txBox="1"/>
          <p:nvPr/>
        </p:nvSpPr>
        <p:spPr>
          <a:xfrm>
            <a:off x="3571868" y="3500438"/>
            <a:ext cx="1143008" cy="1015663"/>
          </a:xfrm>
          <a:prstGeom prst="rect">
            <a:avLst/>
          </a:prstGeom>
          <a:noFill/>
        </p:spPr>
        <p:txBody>
          <a:bodyPr wrap="square" rtlCol="0">
            <a:spAutoFit/>
          </a:bodyPr>
          <a:lstStyle/>
          <a:p>
            <a:pPr lvl="0"/>
            <a:r>
              <a:rPr lang="el-GR" sz="1000" dirty="0" smtClean="0">
                <a:latin typeface="Times New Roman" pitchFamily="18" charset="0"/>
                <a:cs typeface="Times New Roman" pitchFamily="18" charset="0"/>
              </a:rPr>
              <a:t>Αίτια αστοχίας ορίζεται ως μια αδυναμία σχεδίου που μπορεί να οδηγήσει σε μια αστοχία </a:t>
            </a:r>
            <a:endParaRPr lang="el-GR" sz="1000" dirty="0">
              <a:latin typeface="Times New Roman" pitchFamily="18" charset="0"/>
              <a:cs typeface="Times New Roman" pitchFamily="18" charset="0"/>
            </a:endParaRPr>
          </a:p>
        </p:txBody>
      </p:sp>
      <p:sp>
        <p:nvSpPr>
          <p:cNvPr id="46" name="45 - Στρογγυλεμένο ορθογώνιο"/>
          <p:cNvSpPr/>
          <p:nvPr/>
        </p:nvSpPr>
        <p:spPr>
          <a:xfrm>
            <a:off x="3571868" y="3571876"/>
            <a:ext cx="1071570" cy="1000132"/>
          </a:xfrm>
          <a:prstGeom prst="round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cxnSp>
        <p:nvCxnSpPr>
          <p:cNvPr id="56" name="55 - Ευθύγραμμο βέλος σύνδεσης"/>
          <p:cNvCxnSpPr/>
          <p:nvPr/>
        </p:nvCxnSpPr>
        <p:spPr>
          <a:xfrm rot="5400000" flipH="1" flipV="1">
            <a:off x="4001290" y="3428206"/>
            <a:ext cx="285752" cy="1588"/>
          </a:xfrm>
          <a:prstGeom prst="straightConnector1">
            <a:avLst/>
          </a:prstGeom>
          <a:ln>
            <a:solidFill>
              <a:schemeClr val="accent6"/>
            </a:solidFill>
            <a:tailEnd type="arrow"/>
          </a:ln>
        </p:spPr>
        <p:style>
          <a:lnRef idx="1">
            <a:schemeClr val="accent1"/>
          </a:lnRef>
          <a:fillRef idx="0">
            <a:schemeClr val="accent1"/>
          </a:fillRef>
          <a:effectRef idx="0">
            <a:schemeClr val="accent1"/>
          </a:effectRef>
          <a:fontRef idx="minor">
            <a:schemeClr val="tx1"/>
          </a:fontRef>
        </p:style>
      </p:cxnSp>
      <p:sp>
        <p:nvSpPr>
          <p:cNvPr id="57" name="56 - TextBox"/>
          <p:cNvSpPr txBox="1"/>
          <p:nvPr/>
        </p:nvSpPr>
        <p:spPr>
          <a:xfrm>
            <a:off x="4000496" y="4714884"/>
            <a:ext cx="1428760" cy="1169551"/>
          </a:xfrm>
          <a:prstGeom prst="rect">
            <a:avLst/>
          </a:prstGeom>
          <a:noFill/>
        </p:spPr>
        <p:txBody>
          <a:bodyPr wrap="square" rtlCol="0">
            <a:spAutoFit/>
          </a:bodyPr>
          <a:lstStyle/>
          <a:p>
            <a:pPr lvl="0"/>
            <a:r>
              <a:rPr lang="el-GR" sz="1000" dirty="0" smtClean="0">
                <a:latin typeface="Times New Roman" pitchFamily="18" charset="0"/>
                <a:cs typeface="Times New Roman" pitchFamily="18" charset="0"/>
              </a:rPr>
              <a:t>Εντοπισμός αστοχίας(</a:t>
            </a:r>
            <a:r>
              <a:rPr lang="en-US" sz="1000" dirty="0" smtClean="0">
                <a:latin typeface="Times New Roman" pitchFamily="18" charset="0"/>
                <a:cs typeface="Times New Roman" pitchFamily="18" charset="0"/>
              </a:rPr>
              <a:t>O</a:t>
            </a:r>
            <a:r>
              <a:rPr lang="el-GR" sz="1000" dirty="0" smtClean="0">
                <a:latin typeface="Times New Roman" pitchFamily="18" charset="0"/>
                <a:cs typeface="Times New Roman" pitchFamily="18" charset="0"/>
              </a:rPr>
              <a:t>)  είναι η αξιολόγηση της πιθανότητας εμφανίσεις για τη συγκεκριμένη αιτία του τρόπου αστοχίας</a:t>
            </a:r>
            <a:endParaRPr lang="el-GR" sz="1000" dirty="0">
              <a:latin typeface="Times New Roman" pitchFamily="18" charset="0"/>
              <a:cs typeface="Times New Roman" pitchFamily="18" charset="0"/>
            </a:endParaRPr>
          </a:p>
        </p:txBody>
      </p:sp>
      <p:sp>
        <p:nvSpPr>
          <p:cNvPr id="58" name="57 - Στρογγυλεμένο ορθογώνιο"/>
          <p:cNvSpPr/>
          <p:nvPr/>
        </p:nvSpPr>
        <p:spPr>
          <a:xfrm>
            <a:off x="4000496" y="4714884"/>
            <a:ext cx="1428760" cy="1214446"/>
          </a:xfrm>
          <a:prstGeom prst="round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cxnSp>
        <p:nvCxnSpPr>
          <p:cNvPr id="60" name="59 - Ευθύγραμμο βέλος σύνδεσης"/>
          <p:cNvCxnSpPr>
            <a:stCxn id="58" idx="0"/>
          </p:cNvCxnSpPr>
          <p:nvPr/>
        </p:nvCxnSpPr>
        <p:spPr>
          <a:xfrm rot="16200000" flipV="1">
            <a:off x="3857620" y="3857628"/>
            <a:ext cx="1428760" cy="285752"/>
          </a:xfrm>
          <a:prstGeom prst="straightConnector1">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sp>
        <p:nvSpPr>
          <p:cNvPr id="61" name="60 - TextBox"/>
          <p:cNvSpPr txBox="1"/>
          <p:nvPr/>
        </p:nvSpPr>
        <p:spPr>
          <a:xfrm>
            <a:off x="4786315" y="6000768"/>
            <a:ext cx="1285884" cy="861774"/>
          </a:xfrm>
          <a:prstGeom prst="rect">
            <a:avLst/>
          </a:prstGeom>
          <a:noFill/>
        </p:spPr>
        <p:txBody>
          <a:bodyPr wrap="square" rtlCol="0">
            <a:spAutoFit/>
          </a:bodyPr>
          <a:lstStyle/>
          <a:p>
            <a:pPr lvl="0"/>
            <a:r>
              <a:rPr lang="el-GR" sz="1000" dirty="0" smtClean="0">
                <a:latin typeface="Times New Roman" pitchFamily="18" charset="0"/>
                <a:cs typeface="Times New Roman" pitchFamily="18" charset="0"/>
              </a:rPr>
              <a:t>Τρόποι Ελέγχου είναι οι μηχανισμοί  που ανιχνεύουν την αστοχία προτού να φθάσει στον πελάτη </a:t>
            </a:r>
            <a:endParaRPr lang="el-GR" sz="1000" dirty="0">
              <a:latin typeface="Times New Roman" pitchFamily="18" charset="0"/>
              <a:cs typeface="Times New Roman" pitchFamily="18" charset="0"/>
            </a:endParaRPr>
          </a:p>
        </p:txBody>
      </p:sp>
      <p:sp>
        <p:nvSpPr>
          <p:cNvPr id="67" name="66 - Στρογγυλεμένο ορθογώνιο"/>
          <p:cNvSpPr/>
          <p:nvPr/>
        </p:nvSpPr>
        <p:spPr>
          <a:xfrm>
            <a:off x="4714876" y="6000768"/>
            <a:ext cx="1428760" cy="857232"/>
          </a:xfrm>
          <a:prstGeom prst="round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cxnSp>
        <p:nvCxnSpPr>
          <p:cNvPr id="69" name="68 - Ευθύγραμμο βέλος σύνδεσης"/>
          <p:cNvCxnSpPr>
            <a:stCxn id="67" idx="0"/>
          </p:cNvCxnSpPr>
          <p:nvPr/>
        </p:nvCxnSpPr>
        <p:spPr>
          <a:xfrm rot="16200000" flipV="1">
            <a:off x="3929058" y="4500570"/>
            <a:ext cx="2643206" cy="357190"/>
          </a:xfrm>
          <a:prstGeom prst="straightConnector1">
            <a:avLst/>
          </a:prstGeom>
          <a:ln>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70" name="69 - TextBox"/>
          <p:cNvSpPr txBox="1"/>
          <p:nvPr/>
        </p:nvSpPr>
        <p:spPr>
          <a:xfrm>
            <a:off x="5286380" y="3500439"/>
            <a:ext cx="1500198" cy="1015663"/>
          </a:xfrm>
          <a:prstGeom prst="rect">
            <a:avLst/>
          </a:prstGeom>
          <a:noFill/>
        </p:spPr>
        <p:txBody>
          <a:bodyPr wrap="square" rtlCol="0">
            <a:spAutoFit/>
          </a:bodyPr>
          <a:lstStyle/>
          <a:p>
            <a:pPr lvl="0"/>
            <a:r>
              <a:rPr lang="el-GR" sz="1000" dirty="0" smtClean="0">
                <a:latin typeface="Times New Roman" pitchFamily="18" charset="0"/>
                <a:cs typeface="Times New Roman" pitchFamily="18" charset="0"/>
              </a:rPr>
              <a:t>Πιθανότητα εντοπισμού(</a:t>
            </a:r>
            <a:r>
              <a:rPr lang="en-US" sz="1000" dirty="0" smtClean="0">
                <a:latin typeface="Times New Roman" pitchFamily="18" charset="0"/>
                <a:cs typeface="Times New Roman" pitchFamily="18" charset="0"/>
              </a:rPr>
              <a:t>D</a:t>
            </a:r>
            <a:r>
              <a:rPr lang="el-GR" sz="1000" dirty="0" smtClean="0">
                <a:latin typeface="Times New Roman" pitchFamily="18" charset="0"/>
                <a:cs typeface="Times New Roman" pitchFamily="18" charset="0"/>
              </a:rPr>
              <a:t>) είναι η αξιολόγηση της πιθανότητας ότι οι τρόποι έλεγχου θα εντοπίσουν την αιτία αστοχίας  </a:t>
            </a:r>
            <a:endParaRPr lang="el-GR" sz="1000" dirty="0">
              <a:latin typeface="Times New Roman" pitchFamily="18" charset="0"/>
              <a:cs typeface="Times New Roman" pitchFamily="18" charset="0"/>
            </a:endParaRPr>
          </a:p>
        </p:txBody>
      </p:sp>
      <p:sp>
        <p:nvSpPr>
          <p:cNvPr id="71" name="70 - Στρογγυλεμένο ορθογώνιο"/>
          <p:cNvSpPr/>
          <p:nvPr/>
        </p:nvSpPr>
        <p:spPr>
          <a:xfrm>
            <a:off x="5286380" y="3500438"/>
            <a:ext cx="1428760" cy="1071570"/>
          </a:xfrm>
          <a:prstGeom prst="round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cxnSp>
        <p:nvCxnSpPr>
          <p:cNvPr id="73" name="72 - Ευθύγραμμο βέλος σύνδεσης"/>
          <p:cNvCxnSpPr>
            <a:stCxn id="71" idx="0"/>
          </p:cNvCxnSpPr>
          <p:nvPr/>
        </p:nvCxnSpPr>
        <p:spPr>
          <a:xfrm rot="16200000" flipV="1">
            <a:off x="5643570" y="3143248"/>
            <a:ext cx="214314" cy="500066"/>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74" name="73 - TextBox"/>
          <p:cNvSpPr txBox="1"/>
          <p:nvPr/>
        </p:nvSpPr>
        <p:spPr>
          <a:xfrm>
            <a:off x="5715008" y="1785926"/>
            <a:ext cx="1857388" cy="1015663"/>
          </a:xfrm>
          <a:prstGeom prst="rect">
            <a:avLst/>
          </a:prstGeom>
          <a:noFill/>
        </p:spPr>
        <p:txBody>
          <a:bodyPr wrap="square" rtlCol="0">
            <a:spAutoFit/>
          </a:bodyPr>
          <a:lstStyle/>
          <a:p>
            <a:r>
              <a:rPr lang="el-GR" sz="1000" dirty="0" smtClean="0">
                <a:latin typeface="Times New Roman" pitchFamily="18" charset="0"/>
                <a:cs typeface="Times New Roman" pitchFamily="18" charset="0"/>
              </a:rPr>
              <a:t>Αριθμός Προτεραιότητας Κινδύνου (</a:t>
            </a:r>
            <a:r>
              <a:rPr lang="en-US" sz="1000" dirty="0" smtClean="0">
                <a:latin typeface="Times New Roman" pitchFamily="18" charset="0"/>
                <a:cs typeface="Times New Roman" pitchFamily="18" charset="0"/>
              </a:rPr>
              <a:t>RPN</a:t>
            </a:r>
            <a:r>
              <a:rPr lang="el-GR" sz="1000" dirty="0" smtClean="0">
                <a:latin typeface="Times New Roman" pitchFamily="18" charset="0"/>
                <a:cs typeface="Times New Roman" pitchFamily="18" charset="0"/>
              </a:rPr>
              <a:t>) χρησιμοποιείται για να δώσει προτεραιότητα στα στοιχεία που απαιτούν πρόσθετο ποιοτικό προγραμματισμό</a:t>
            </a:r>
            <a:endParaRPr lang="el-GR" sz="1000" dirty="0">
              <a:latin typeface="Times New Roman" pitchFamily="18" charset="0"/>
              <a:cs typeface="Times New Roman" pitchFamily="18" charset="0"/>
            </a:endParaRPr>
          </a:p>
        </p:txBody>
      </p:sp>
      <p:sp>
        <p:nvSpPr>
          <p:cNvPr id="75" name="74 - Στρογγυλεμένο ορθογώνιο"/>
          <p:cNvSpPr/>
          <p:nvPr/>
        </p:nvSpPr>
        <p:spPr>
          <a:xfrm>
            <a:off x="5715008" y="1785926"/>
            <a:ext cx="1857388" cy="1000132"/>
          </a:xfrm>
          <a:prstGeom prst="roundRect">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cxnSp>
        <p:nvCxnSpPr>
          <p:cNvPr id="81" name="80 - Ευθύγραμμο βέλος σύνδεσης"/>
          <p:cNvCxnSpPr>
            <a:stCxn id="75" idx="1"/>
          </p:cNvCxnSpPr>
          <p:nvPr/>
        </p:nvCxnSpPr>
        <p:spPr>
          <a:xfrm rot="10800000" flipV="1">
            <a:off x="5715008" y="2285992"/>
            <a:ext cx="1588" cy="642942"/>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82" name="81 - TextBox"/>
          <p:cNvSpPr txBox="1"/>
          <p:nvPr/>
        </p:nvSpPr>
        <p:spPr>
          <a:xfrm>
            <a:off x="6072198" y="4714884"/>
            <a:ext cx="1928826" cy="707886"/>
          </a:xfrm>
          <a:prstGeom prst="rect">
            <a:avLst/>
          </a:prstGeom>
          <a:noFill/>
        </p:spPr>
        <p:txBody>
          <a:bodyPr wrap="square" rtlCol="0">
            <a:spAutoFit/>
          </a:bodyPr>
          <a:lstStyle/>
          <a:p>
            <a:pPr lvl="0"/>
            <a:r>
              <a:rPr lang="el-GR" sz="1000" dirty="0" smtClean="0">
                <a:latin typeface="Times New Roman" pitchFamily="18" charset="0"/>
                <a:cs typeface="Times New Roman" pitchFamily="18" charset="0"/>
              </a:rPr>
              <a:t>Πρόταση Διορθωτικής Ενέργειες είναι η αναζήτηση εναλλακτικών λύσεων για την επίλυση των αστοχιών </a:t>
            </a:r>
            <a:endParaRPr lang="el-GR" sz="1000" dirty="0">
              <a:latin typeface="Times New Roman" pitchFamily="18" charset="0"/>
              <a:cs typeface="Times New Roman" pitchFamily="18" charset="0"/>
            </a:endParaRPr>
          </a:p>
        </p:txBody>
      </p:sp>
      <p:sp>
        <p:nvSpPr>
          <p:cNvPr id="84" name="83 - Στρογγυλεμένο ορθογώνιο"/>
          <p:cNvSpPr/>
          <p:nvPr/>
        </p:nvSpPr>
        <p:spPr>
          <a:xfrm>
            <a:off x="6000760" y="4714884"/>
            <a:ext cx="2071702" cy="714380"/>
          </a:xfrm>
          <a:prstGeom prst="roundRect">
            <a:avLst/>
          </a:prstGeom>
          <a:noFill/>
          <a:ln>
            <a:solidFill>
              <a:srgbClr val="B70B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cxnSp>
        <p:nvCxnSpPr>
          <p:cNvPr id="86" name="85 - Ευθύγραμμο βέλος σύνδεσης"/>
          <p:cNvCxnSpPr/>
          <p:nvPr/>
        </p:nvCxnSpPr>
        <p:spPr>
          <a:xfrm rot="16200000" flipV="1">
            <a:off x="6036479" y="3607595"/>
            <a:ext cx="1357322" cy="714380"/>
          </a:xfrm>
          <a:prstGeom prst="straightConnector1">
            <a:avLst/>
          </a:prstGeom>
          <a:ln>
            <a:solidFill>
              <a:srgbClr val="B70B65"/>
            </a:solidFill>
            <a:tailEnd type="arrow"/>
          </a:ln>
        </p:spPr>
        <p:style>
          <a:lnRef idx="1">
            <a:schemeClr val="accent1"/>
          </a:lnRef>
          <a:fillRef idx="0">
            <a:schemeClr val="accent1"/>
          </a:fillRef>
          <a:effectRef idx="0">
            <a:schemeClr val="accent1"/>
          </a:effectRef>
          <a:fontRef idx="minor">
            <a:schemeClr val="tx1"/>
          </a:fontRef>
        </p:style>
      </p:cxnSp>
      <p:sp>
        <p:nvSpPr>
          <p:cNvPr id="87" name="86 - TextBox"/>
          <p:cNvSpPr txBox="1"/>
          <p:nvPr/>
        </p:nvSpPr>
        <p:spPr>
          <a:xfrm>
            <a:off x="6929454" y="3429000"/>
            <a:ext cx="1428760" cy="400110"/>
          </a:xfrm>
          <a:prstGeom prst="rect">
            <a:avLst/>
          </a:prstGeom>
          <a:noFill/>
        </p:spPr>
        <p:txBody>
          <a:bodyPr wrap="square" rtlCol="0">
            <a:spAutoFit/>
          </a:bodyPr>
          <a:lstStyle/>
          <a:p>
            <a:pPr lvl="0"/>
            <a:r>
              <a:rPr lang="el-GR" sz="1000" dirty="0" smtClean="0">
                <a:latin typeface="Times New Roman" pitchFamily="18" charset="0"/>
                <a:cs typeface="Times New Roman" pitchFamily="18" charset="0"/>
              </a:rPr>
              <a:t>Υπεύθυνος του τομέα που έγινε η αστοχία </a:t>
            </a:r>
            <a:endParaRPr lang="el-GR" sz="1000" dirty="0">
              <a:latin typeface="Times New Roman" pitchFamily="18" charset="0"/>
              <a:cs typeface="Times New Roman" pitchFamily="18" charset="0"/>
            </a:endParaRPr>
          </a:p>
        </p:txBody>
      </p:sp>
      <p:sp>
        <p:nvSpPr>
          <p:cNvPr id="88" name="87 - Στρογγυλεμένο ορθογώνιο"/>
          <p:cNvSpPr/>
          <p:nvPr/>
        </p:nvSpPr>
        <p:spPr>
          <a:xfrm>
            <a:off x="7000892" y="3429000"/>
            <a:ext cx="1428760" cy="428628"/>
          </a:xfrm>
          <a:prstGeom prst="roundRect">
            <a:avLst/>
          </a:prstGeom>
          <a:noFill/>
          <a:ln>
            <a:solidFill>
              <a:srgbClr val="8BFA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cxnSp>
        <p:nvCxnSpPr>
          <p:cNvPr id="90" name="89 - Ευθύγραμμο βέλος σύνδεσης"/>
          <p:cNvCxnSpPr>
            <a:stCxn id="88" idx="0"/>
          </p:cNvCxnSpPr>
          <p:nvPr/>
        </p:nvCxnSpPr>
        <p:spPr>
          <a:xfrm rot="16200000" flipV="1">
            <a:off x="7322363" y="3036091"/>
            <a:ext cx="357190" cy="428628"/>
          </a:xfrm>
          <a:prstGeom prst="straightConnector1">
            <a:avLst/>
          </a:prstGeom>
          <a:ln>
            <a:solidFill>
              <a:srgbClr val="8BFA40"/>
            </a:solidFill>
            <a:tailEnd type="arrow"/>
          </a:ln>
        </p:spPr>
        <p:style>
          <a:lnRef idx="1">
            <a:schemeClr val="accent1"/>
          </a:lnRef>
          <a:fillRef idx="0">
            <a:schemeClr val="accent1"/>
          </a:fillRef>
          <a:effectRef idx="0">
            <a:schemeClr val="accent1"/>
          </a:effectRef>
          <a:fontRef idx="minor">
            <a:schemeClr val="tx1"/>
          </a:fontRef>
        </p:style>
      </p:cxnSp>
      <p:sp>
        <p:nvSpPr>
          <p:cNvPr id="91" name="90 - TextBox"/>
          <p:cNvSpPr txBox="1"/>
          <p:nvPr/>
        </p:nvSpPr>
        <p:spPr>
          <a:xfrm>
            <a:off x="7643834" y="4000504"/>
            <a:ext cx="1500166" cy="553998"/>
          </a:xfrm>
          <a:prstGeom prst="rect">
            <a:avLst/>
          </a:prstGeom>
          <a:noFill/>
        </p:spPr>
        <p:txBody>
          <a:bodyPr wrap="square" rtlCol="0">
            <a:spAutoFit/>
          </a:bodyPr>
          <a:lstStyle/>
          <a:p>
            <a:pPr lvl="0"/>
            <a:r>
              <a:rPr lang="el-GR" sz="1000" dirty="0" smtClean="0">
                <a:latin typeface="Times New Roman" pitchFamily="18" charset="0"/>
                <a:cs typeface="Times New Roman" pitchFamily="18" charset="0"/>
              </a:rPr>
              <a:t>Διορθωτικές ενέργειες είναι η επαναξιολόγηση του </a:t>
            </a:r>
            <a:r>
              <a:rPr lang="en-US" sz="1000" dirty="0" smtClean="0">
                <a:latin typeface="Times New Roman" pitchFamily="18" charset="0"/>
                <a:cs typeface="Times New Roman" pitchFamily="18" charset="0"/>
              </a:rPr>
              <a:t>RPN </a:t>
            </a:r>
            <a:endParaRPr lang="el-GR" sz="1000" dirty="0">
              <a:latin typeface="Times New Roman" pitchFamily="18" charset="0"/>
              <a:cs typeface="Times New Roman" pitchFamily="18" charset="0"/>
            </a:endParaRPr>
          </a:p>
        </p:txBody>
      </p:sp>
      <p:sp>
        <p:nvSpPr>
          <p:cNvPr id="92" name="91 - Στρογγυλεμένο ορθογώνιο"/>
          <p:cNvSpPr/>
          <p:nvPr/>
        </p:nvSpPr>
        <p:spPr>
          <a:xfrm>
            <a:off x="7572396" y="4000504"/>
            <a:ext cx="1571604" cy="571504"/>
          </a:xfrm>
          <a:prstGeom prst="roundRect">
            <a:avLst/>
          </a:prstGeom>
          <a:noFill/>
          <a:ln>
            <a:solidFill>
              <a:srgbClr val="F70D0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cxnSp>
        <p:nvCxnSpPr>
          <p:cNvPr id="94" name="93 - Ευθύγραμμο βέλος σύνδεσης"/>
          <p:cNvCxnSpPr>
            <a:stCxn id="91" idx="0"/>
          </p:cNvCxnSpPr>
          <p:nvPr/>
        </p:nvCxnSpPr>
        <p:spPr>
          <a:xfrm rot="16200000" flipV="1">
            <a:off x="7697405" y="3303991"/>
            <a:ext cx="857256" cy="535769"/>
          </a:xfrm>
          <a:prstGeom prst="straightConnector1">
            <a:avLst/>
          </a:prstGeom>
          <a:ln>
            <a:solidFill>
              <a:srgbClr val="F70D0D"/>
            </a:solidFill>
            <a:tailEnd type="arrow"/>
          </a:ln>
        </p:spPr>
        <p:style>
          <a:lnRef idx="1">
            <a:schemeClr val="accent1"/>
          </a:lnRef>
          <a:fillRef idx="0">
            <a:schemeClr val="accent1"/>
          </a:fillRef>
          <a:effectRef idx="0">
            <a:schemeClr val="accent1"/>
          </a:effectRef>
          <a:fontRef idx="minor">
            <a:schemeClr val="tx1"/>
          </a:fontRef>
        </p:style>
      </p:cxnSp>
      <p:sp>
        <p:nvSpPr>
          <p:cNvPr id="42" name="41 - Θέση αριθμού διαφάνειας"/>
          <p:cNvSpPr>
            <a:spLocks noGrp="1"/>
          </p:cNvSpPr>
          <p:nvPr>
            <p:ph type="sldNum" sz="quarter" idx="12"/>
          </p:nvPr>
        </p:nvSpPr>
        <p:spPr/>
        <p:txBody>
          <a:bodyPr/>
          <a:lstStyle/>
          <a:p>
            <a:fld id="{92C01CD7-ED0A-4E47-B2BD-476C151CD652}" type="slidenum">
              <a:rPr lang="el-GR" smtClean="0">
                <a:solidFill>
                  <a:schemeClr val="tx1"/>
                </a:solidFill>
              </a:rPr>
              <a:pPr/>
              <a:t>11</a:t>
            </a:fld>
            <a:endParaRPr lang="el-GR"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7"/>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6"/>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5"/>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5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58"/>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57"/>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60"/>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67"/>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61"/>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69"/>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71"/>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70"/>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73"/>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75"/>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74"/>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81"/>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84"/>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82"/>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86"/>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88"/>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87"/>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90"/>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92"/>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91"/>
                                        </p:tgtEl>
                                        <p:attrNameLst>
                                          <p:attrName>style.visibility</p:attrName>
                                        </p:attrNameLst>
                                      </p:cBhvr>
                                      <p:to>
                                        <p:strVal val="visible"/>
                                      </p:to>
                                    </p:set>
                                  </p:childTnLst>
                                </p:cTn>
                              </p:par>
                              <p:par>
                                <p:cTn id="97" presetID="1" presetClass="entr" presetSubtype="0" fill="hold" nodeType="withEffect">
                                  <p:stCondLst>
                                    <p:cond delay="0"/>
                                  </p:stCondLst>
                                  <p:childTnLst>
                                    <p:set>
                                      <p:cBhvr>
                                        <p:cTn id="98" dur="1" fill="hold">
                                          <p:stCondLst>
                                            <p:cond delay="0"/>
                                          </p:stCondLst>
                                        </p:cTn>
                                        <p:tgtEl>
                                          <p:spTgt spid="9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2" grpId="0" animBg="1"/>
      <p:bldP spid="20" grpId="0"/>
      <p:bldP spid="21" grpId="0" animBg="1"/>
      <p:bldP spid="31" grpId="0"/>
      <p:bldP spid="32" grpId="0" animBg="1"/>
      <p:bldP spid="37" grpId="0"/>
      <p:bldP spid="40" grpId="0" animBg="1"/>
      <p:bldP spid="45" grpId="0"/>
      <p:bldP spid="46" grpId="0" animBg="1"/>
      <p:bldP spid="57" grpId="0"/>
      <p:bldP spid="58" grpId="0" animBg="1"/>
      <p:bldP spid="61" grpId="0"/>
      <p:bldP spid="67" grpId="0" animBg="1"/>
      <p:bldP spid="70" grpId="0"/>
      <p:bldP spid="71" grpId="0" animBg="1"/>
      <p:bldP spid="74" grpId="0"/>
      <p:bldP spid="75" grpId="0" animBg="1"/>
      <p:bldP spid="82" grpId="0"/>
      <p:bldP spid="84" grpId="0" animBg="1"/>
      <p:bldP spid="87" grpId="0"/>
      <p:bldP spid="88" grpId="0" animBg="1"/>
      <p:bldP spid="91" grpId="0"/>
      <p:bldP spid="9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274638"/>
            <a:ext cx="9144000" cy="1143000"/>
          </a:xfrm>
        </p:spPr>
        <p:txBody>
          <a:bodyPr>
            <a:normAutofit/>
          </a:bodyPr>
          <a:lstStyle/>
          <a:p>
            <a:r>
              <a:rPr lang="el-GR" sz="4000" b="1" dirty="0" smtClean="0">
                <a:latin typeface="Times New Roman" pitchFamily="18" charset="0"/>
                <a:cs typeface="Times New Roman" pitchFamily="18" charset="0"/>
              </a:rPr>
              <a:t>Παράδειγμα </a:t>
            </a:r>
            <a:r>
              <a:rPr lang="en-US" sz="4000" b="1" dirty="0" smtClean="0">
                <a:latin typeface="Times New Roman" pitchFamily="18" charset="0"/>
                <a:cs typeface="Times New Roman" pitchFamily="18" charset="0"/>
              </a:rPr>
              <a:t>FMEA</a:t>
            </a:r>
            <a:endParaRPr lang="el-GR" sz="4000" b="1" dirty="0">
              <a:latin typeface="Times New Roman" pitchFamily="18" charset="0"/>
              <a:cs typeface="Times New Roman" pitchFamily="18" charset="0"/>
            </a:endParaRPr>
          </a:p>
        </p:txBody>
      </p:sp>
      <p:pic>
        <p:nvPicPr>
          <p:cNvPr id="2050" name="Picture 2" descr="C:\Users\Areti\Desktop\4ο ΕΤΟΣ\πληροφοριακά Συστήματα Διοίκησης\FMEA KENO NEO.jpg"/>
          <p:cNvPicPr>
            <a:picLocks noGrp="1" noChangeAspect="1" noChangeArrowheads="1"/>
          </p:cNvPicPr>
          <p:nvPr>
            <p:ph idx="1"/>
          </p:nvPr>
        </p:nvPicPr>
        <p:blipFill>
          <a:blip r:embed="rId2" cstate="print"/>
          <a:srcRect/>
          <a:stretch>
            <a:fillRect/>
          </a:stretch>
        </p:blipFill>
        <p:spPr bwMode="auto">
          <a:xfrm>
            <a:off x="0" y="1357299"/>
            <a:ext cx="9143999" cy="5500701"/>
          </a:xfrm>
          <a:prstGeom prst="rect">
            <a:avLst/>
          </a:prstGeom>
          <a:noFill/>
        </p:spPr>
      </p:pic>
      <p:sp>
        <p:nvSpPr>
          <p:cNvPr id="5" name="4 - TextBox"/>
          <p:cNvSpPr txBox="1"/>
          <p:nvPr/>
        </p:nvSpPr>
        <p:spPr>
          <a:xfrm>
            <a:off x="0" y="4572008"/>
            <a:ext cx="857224" cy="461665"/>
          </a:xfrm>
          <a:prstGeom prst="rect">
            <a:avLst/>
          </a:prstGeom>
          <a:noFill/>
        </p:spPr>
        <p:txBody>
          <a:bodyPr wrap="square" rtlCol="0">
            <a:spAutoFit/>
          </a:bodyPr>
          <a:lstStyle/>
          <a:p>
            <a:r>
              <a:rPr lang="el-GR" sz="800" dirty="0" smtClean="0">
                <a:latin typeface="Times New Roman" pitchFamily="18" charset="0"/>
                <a:cs typeface="Times New Roman" pitchFamily="18" charset="0"/>
              </a:rPr>
              <a:t>Σύνταξη πρότασης/ συμβολαίου</a:t>
            </a:r>
            <a:endParaRPr lang="el-GR" sz="800" dirty="0">
              <a:latin typeface="Times New Roman" pitchFamily="18" charset="0"/>
              <a:cs typeface="Times New Roman" pitchFamily="18" charset="0"/>
            </a:endParaRPr>
          </a:p>
        </p:txBody>
      </p:sp>
      <p:sp>
        <p:nvSpPr>
          <p:cNvPr id="6" name="5 - TextBox"/>
          <p:cNvSpPr txBox="1"/>
          <p:nvPr/>
        </p:nvSpPr>
        <p:spPr>
          <a:xfrm>
            <a:off x="928662" y="3286124"/>
            <a:ext cx="1143008" cy="461665"/>
          </a:xfrm>
          <a:prstGeom prst="rect">
            <a:avLst/>
          </a:prstGeom>
          <a:noFill/>
        </p:spPr>
        <p:txBody>
          <a:bodyPr wrap="square" rtlCol="0">
            <a:spAutoFit/>
          </a:bodyPr>
          <a:lstStyle/>
          <a:p>
            <a:r>
              <a:rPr lang="el-GR" sz="800" dirty="0" smtClean="0">
                <a:latin typeface="Times New Roman" pitchFamily="18" charset="0"/>
                <a:cs typeface="Times New Roman" pitchFamily="18" charset="0"/>
              </a:rPr>
              <a:t>Λανθασμένη εκτίμηση εφικτότητας του συστήματος</a:t>
            </a:r>
            <a:endParaRPr lang="el-GR" sz="800" dirty="0">
              <a:latin typeface="Times New Roman" pitchFamily="18" charset="0"/>
              <a:cs typeface="Times New Roman" pitchFamily="18" charset="0"/>
            </a:endParaRPr>
          </a:p>
        </p:txBody>
      </p:sp>
      <p:sp>
        <p:nvSpPr>
          <p:cNvPr id="7" name="6 - TextBox"/>
          <p:cNvSpPr txBox="1"/>
          <p:nvPr/>
        </p:nvSpPr>
        <p:spPr>
          <a:xfrm>
            <a:off x="928662" y="5143512"/>
            <a:ext cx="1143008" cy="338554"/>
          </a:xfrm>
          <a:prstGeom prst="rect">
            <a:avLst/>
          </a:prstGeom>
          <a:noFill/>
        </p:spPr>
        <p:txBody>
          <a:bodyPr wrap="square" rtlCol="0">
            <a:spAutoFit/>
          </a:bodyPr>
          <a:lstStyle/>
          <a:p>
            <a:r>
              <a:rPr lang="el-GR" sz="800" dirty="0" smtClean="0">
                <a:latin typeface="Times New Roman" pitchFamily="18" charset="0"/>
                <a:cs typeface="Times New Roman" pitchFamily="18" charset="0"/>
              </a:rPr>
              <a:t>Λανθασμένη εκτίμηση του προϋπολογισμού</a:t>
            </a:r>
            <a:endParaRPr lang="el-GR" sz="800" dirty="0">
              <a:latin typeface="Times New Roman" pitchFamily="18" charset="0"/>
              <a:cs typeface="Times New Roman" pitchFamily="18" charset="0"/>
            </a:endParaRPr>
          </a:p>
        </p:txBody>
      </p:sp>
      <p:sp>
        <p:nvSpPr>
          <p:cNvPr id="8" name="7 - TextBox"/>
          <p:cNvSpPr txBox="1"/>
          <p:nvPr/>
        </p:nvSpPr>
        <p:spPr>
          <a:xfrm>
            <a:off x="2357422" y="2786058"/>
            <a:ext cx="1000132" cy="338554"/>
          </a:xfrm>
          <a:prstGeom prst="rect">
            <a:avLst/>
          </a:prstGeom>
          <a:noFill/>
        </p:spPr>
        <p:txBody>
          <a:bodyPr wrap="square" rtlCol="0">
            <a:spAutoFit/>
          </a:bodyPr>
          <a:lstStyle/>
          <a:p>
            <a:r>
              <a:rPr lang="el-GR" sz="800" dirty="0" smtClean="0">
                <a:latin typeface="Times New Roman" pitchFamily="18" charset="0"/>
                <a:cs typeface="Times New Roman" pitchFamily="18" charset="0"/>
              </a:rPr>
              <a:t>Εκτός χρονοδιαγράμματος</a:t>
            </a:r>
            <a:endParaRPr lang="el-GR" sz="800" dirty="0">
              <a:latin typeface="Times New Roman" pitchFamily="18" charset="0"/>
              <a:cs typeface="Times New Roman" pitchFamily="18" charset="0"/>
            </a:endParaRPr>
          </a:p>
        </p:txBody>
      </p:sp>
      <p:sp>
        <p:nvSpPr>
          <p:cNvPr id="9" name="8 - TextBox"/>
          <p:cNvSpPr txBox="1"/>
          <p:nvPr/>
        </p:nvSpPr>
        <p:spPr>
          <a:xfrm>
            <a:off x="2428860" y="4143380"/>
            <a:ext cx="857256" cy="215444"/>
          </a:xfrm>
          <a:prstGeom prst="rect">
            <a:avLst/>
          </a:prstGeom>
          <a:noFill/>
        </p:spPr>
        <p:txBody>
          <a:bodyPr wrap="square" rtlCol="0">
            <a:spAutoFit/>
          </a:bodyPr>
          <a:lstStyle/>
          <a:p>
            <a:r>
              <a:rPr lang="el-GR" sz="800" dirty="0" smtClean="0">
                <a:latin typeface="Times New Roman" pitchFamily="18" charset="0"/>
                <a:cs typeface="Times New Roman" pitchFamily="18" charset="0"/>
              </a:rPr>
              <a:t>Κακή φήμη</a:t>
            </a:r>
            <a:endParaRPr lang="el-GR" sz="800" dirty="0">
              <a:latin typeface="Times New Roman" pitchFamily="18" charset="0"/>
              <a:cs typeface="Times New Roman" pitchFamily="18" charset="0"/>
            </a:endParaRPr>
          </a:p>
        </p:txBody>
      </p:sp>
      <p:sp>
        <p:nvSpPr>
          <p:cNvPr id="10" name="9 - TextBox"/>
          <p:cNvSpPr txBox="1"/>
          <p:nvPr/>
        </p:nvSpPr>
        <p:spPr>
          <a:xfrm>
            <a:off x="3428993" y="3643314"/>
            <a:ext cx="214314" cy="246221"/>
          </a:xfrm>
          <a:prstGeom prst="rect">
            <a:avLst/>
          </a:prstGeom>
          <a:noFill/>
        </p:spPr>
        <p:txBody>
          <a:bodyPr wrap="square" rtlCol="0">
            <a:spAutoFit/>
          </a:bodyPr>
          <a:lstStyle/>
          <a:p>
            <a:r>
              <a:rPr lang="en-US" sz="1000" b="1" dirty="0" smtClean="0">
                <a:latin typeface="Times New Roman" pitchFamily="18" charset="0"/>
                <a:cs typeface="Times New Roman" pitchFamily="18" charset="0"/>
              </a:rPr>
              <a:t>5</a:t>
            </a:r>
            <a:endParaRPr lang="el-GR" sz="1000" b="1" dirty="0">
              <a:latin typeface="Times New Roman" pitchFamily="18" charset="0"/>
              <a:cs typeface="Times New Roman" pitchFamily="18" charset="0"/>
            </a:endParaRPr>
          </a:p>
        </p:txBody>
      </p:sp>
      <p:sp>
        <p:nvSpPr>
          <p:cNvPr id="11" name="10 - TextBox"/>
          <p:cNvSpPr txBox="1"/>
          <p:nvPr/>
        </p:nvSpPr>
        <p:spPr>
          <a:xfrm>
            <a:off x="3643307" y="2643182"/>
            <a:ext cx="714379" cy="1077218"/>
          </a:xfrm>
          <a:prstGeom prst="rect">
            <a:avLst/>
          </a:prstGeom>
          <a:noFill/>
        </p:spPr>
        <p:txBody>
          <a:bodyPr wrap="square" rtlCol="0">
            <a:spAutoFit/>
          </a:bodyPr>
          <a:lstStyle/>
          <a:p>
            <a:r>
              <a:rPr lang="el-GR" sz="800" dirty="0" smtClean="0">
                <a:latin typeface="Times New Roman" pitchFamily="18" charset="0"/>
                <a:cs typeface="Times New Roman" pitchFamily="18" charset="0"/>
              </a:rPr>
              <a:t>Επιπλέον </a:t>
            </a:r>
            <a:r>
              <a:rPr lang="el-GR" sz="800" dirty="0" err="1" smtClean="0">
                <a:latin typeface="Times New Roman" pitchFamily="18" charset="0"/>
                <a:cs typeface="Times New Roman" pitchFamily="18" charset="0"/>
              </a:rPr>
              <a:t>ανθρωποέργο</a:t>
            </a:r>
            <a:r>
              <a:rPr lang="el-GR" sz="800" dirty="0" smtClean="0">
                <a:latin typeface="Times New Roman" pitchFamily="18" charset="0"/>
                <a:cs typeface="Times New Roman" pitchFamily="18" charset="0"/>
              </a:rPr>
              <a:t> για αναθεώρηση όλου/μέρους του προϊόντος/υπηρεσίας</a:t>
            </a:r>
            <a:endParaRPr lang="el-GR" sz="800" dirty="0">
              <a:latin typeface="Times New Roman" pitchFamily="18" charset="0"/>
              <a:cs typeface="Times New Roman" pitchFamily="18" charset="0"/>
            </a:endParaRPr>
          </a:p>
        </p:txBody>
      </p:sp>
      <p:sp>
        <p:nvSpPr>
          <p:cNvPr id="12" name="11 - TextBox"/>
          <p:cNvSpPr txBox="1"/>
          <p:nvPr/>
        </p:nvSpPr>
        <p:spPr>
          <a:xfrm>
            <a:off x="3643306" y="3786190"/>
            <a:ext cx="785817" cy="830997"/>
          </a:xfrm>
          <a:prstGeom prst="rect">
            <a:avLst/>
          </a:prstGeom>
          <a:noFill/>
        </p:spPr>
        <p:txBody>
          <a:bodyPr wrap="square" rtlCol="0">
            <a:spAutoFit/>
          </a:bodyPr>
          <a:lstStyle/>
          <a:p>
            <a:r>
              <a:rPr lang="el-GR" sz="800" dirty="0" smtClean="0">
                <a:latin typeface="Times New Roman" pitchFamily="18" charset="0"/>
                <a:cs typeface="Times New Roman" pitchFamily="18" charset="0"/>
              </a:rPr>
              <a:t>Κλονίζεται η εμπιστοσύνη των πελατών ως προς το Εργαστήριο / Πανεπιστήμιο</a:t>
            </a:r>
            <a:endParaRPr lang="el-GR" sz="800" dirty="0">
              <a:latin typeface="Times New Roman" pitchFamily="18" charset="0"/>
              <a:cs typeface="Times New Roman" pitchFamily="18" charset="0"/>
            </a:endParaRPr>
          </a:p>
        </p:txBody>
      </p:sp>
      <p:sp>
        <p:nvSpPr>
          <p:cNvPr id="13" name="12 - TextBox"/>
          <p:cNvSpPr txBox="1"/>
          <p:nvPr/>
        </p:nvSpPr>
        <p:spPr>
          <a:xfrm>
            <a:off x="4357687" y="3643314"/>
            <a:ext cx="142875" cy="246221"/>
          </a:xfrm>
          <a:prstGeom prst="rect">
            <a:avLst/>
          </a:prstGeom>
          <a:noFill/>
        </p:spPr>
        <p:txBody>
          <a:bodyPr wrap="square" rtlCol="0">
            <a:spAutoFit/>
          </a:bodyPr>
          <a:lstStyle/>
          <a:p>
            <a:r>
              <a:rPr lang="en-US" sz="1000" b="1" dirty="0" smtClean="0">
                <a:latin typeface="Times New Roman" pitchFamily="18" charset="0"/>
                <a:cs typeface="Times New Roman" pitchFamily="18" charset="0"/>
              </a:rPr>
              <a:t>3</a:t>
            </a:r>
            <a:endParaRPr lang="el-GR" sz="1000" b="1" dirty="0">
              <a:latin typeface="Times New Roman" pitchFamily="18" charset="0"/>
              <a:cs typeface="Times New Roman" pitchFamily="18" charset="0"/>
            </a:endParaRPr>
          </a:p>
        </p:txBody>
      </p:sp>
      <p:sp>
        <p:nvSpPr>
          <p:cNvPr id="14" name="13 - TextBox"/>
          <p:cNvSpPr txBox="1"/>
          <p:nvPr/>
        </p:nvSpPr>
        <p:spPr>
          <a:xfrm>
            <a:off x="4643439" y="3571876"/>
            <a:ext cx="642942" cy="338554"/>
          </a:xfrm>
          <a:prstGeom prst="rect">
            <a:avLst/>
          </a:prstGeom>
          <a:noFill/>
        </p:spPr>
        <p:txBody>
          <a:bodyPr wrap="square" rtlCol="0">
            <a:spAutoFit/>
          </a:bodyPr>
          <a:lstStyle/>
          <a:p>
            <a:r>
              <a:rPr lang="el-GR" sz="800" dirty="0" smtClean="0">
                <a:latin typeface="Times New Roman" pitchFamily="18" charset="0"/>
                <a:cs typeface="Times New Roman" pitchFamily="18" charset="0"/>
              </a:rPr>
              <a:t>Πιλοτική εφαρμογή</a:t>
            </a:r>
            <a:endParaRPr lang="el-GR" sz="800" dirty="0">
              <a:latin typeface="Times New Roman" pitchFamily="18" charset="0"/>
              <a:cs typeface="Times New Roman" pitchFamily="18" charset="0"/>
            </a:endParaRPr>
          </a:p>
        </p:txBody>
      </p:sp>
      <p:sp>
        <p:nvSpPr>
          <p:cNvPr id="16" name="15 - TextBox"/>
          <p:cNvSpPr txBox="1"/>
          <p:nvPr/>
        </p:nvSpPr>
        <p:spPr>
          <a:xfrm>
            <a:off x="5357818" y="3643314"/>
            <a:ext cx="214314" cy="246221"/>
          </a:xfrm>
          <a:prstGeom prst="rect">
            <a:avLst/>
          </a:prstGeom>
          <a:noFill/>
        </p:spPr>
        <p:txBody>
          <a:bodyPr wrap="square" rtlCol="0">
            <a:spAutoFit/>
          </a:bodyPr>
          <a:lstStyle/>
          <a:p>
            <a:r>
              <a:rPr lang="en-US" sz="1000" b="1" dirty="0" smtClean="0">
                <a:latin typeface="Times New Roman" pitchFamily="18" charset="0"/>
                <a:cs typeface="Times New Roman" pitchFamily="18" charset="0"/>
              </a:rPr>
              <a:t>1</a:t>
            </a:r>
            <a:endParaRPr lang="el-GR" sz="1000" b="1" dirty="0">
              <a:latin typeface="Times New Roman" pitchFamily="18" charset="0"/>
              <a:cs typeface="Times New Roman" pitchFamily="18" charset="0"/>
            </a:endParaRPr>
          </a:p>
        </p:txBody>
      </p:sp>
      <p:sp>
        <p:nvSpPr>
          <p:cNvPr id="17" name="16 - TextBox"/>
          <p:cNvSpPr txBox="1"/>
          <p:nvPr/>
        </p:nvSpPr>
        <p:spPr>
          <a:xfrm>
            <a:off x="5572132" y="3643314"/>
            <a:ext cx="327607" cy="246221"/>
          </a:xfrm>
          <a:prstGeom prst="rect">
            <a:avLst/>
          </a:prstGeom>
          <a:noFill/>
        </p:spPr>
        <p:txBody>
          <a:bodyPr wrap="square" rtlCol="0">
            <a:spAutoFit/>
          </a:bodyPr>
          <a:lstStyle/>
          <a:p>
            <a:r>
              <a:rPr lang="en-US" sz="1000" b="1" dirty="0" smtClean="0">
                <a:latin typeface="Times New Roman" pitchFamily="18" charset="0"/>
                <a:cs typeface="Times New Roman" pitchFamily="18" charset="0"/>
              </a:rPr>
              <a:t>15</a:t>
            </a:r>
            <a:endParaRPr lang="el-GR" sz="1000" b="1" dirty="0">
              <a:latin typeface="Times New Roman" pitchFamily="18" charset="0"/>
              <a:cs typeface="Times New Roman" pitchFamily="18" charset="0"/>
            </a:endParaRPr>
          </a:p>
        </p:txBody>
      </p:sp>
      <p:sp>
        <p:nvSpPr>
          <p:cNvPr id="18" name="17 - TextBox"/>
          <p:cNvSpPr txBox="1"/>
          <p:nvPr/>
        </p:nvSpPr>
        <p:spPr>
          <a:xfrm>
            <a:off x="5929323" y="3500438"/>
            <a:ext cx="785817" cy="461665"/>
          </a:xfrm>
          <a:prstGeom prst="rect">
            <a:avLst/>
          </a:prstGeom>
          <a:noFill/>
        </p:spPr>
        <p:txBody>
          <a:bodyPr wrap="square" rtlCol="0">
            <a:spAutoFit/>
          </a:bodyPr>
          <a:lstStyle/>
          <a:p>
            <a:r>
              <a:rPr lang="el-GR" sz="800" dirty="0" smtClean="0">
                <a:latin typeface="Times New Roman" pitchFamily="18" charset="0"/>
                <a:cs typeface="Times New Roman" pitchFamily="18" charset="0"/>
              </a:rPr>
              <a:t>Αναζήτηση εναλλακτικών λύσεων</a:t>
            </a:r>
            <a:endParaRPr lang="el-GR" sz="800" dirty="0">
              <a:latin typeface="Times New Roman" pitchFamily="18" charset="0"/>
              <a:cs typeface="Times New Roman" pitchFamily="18" charset="0"/>
            </a:endParaRPr>
          </a:p>
        </p:txBody>
      </p:sp>
      <p:sp>
        <p:nvSpPr>
          <p:cNvPr id="19" name="18 - TextBox"/>
          <p:cNvSpPr txBox="1"/>
          <p:nvPr/>
        </p:nvSpPr>
        <p:spPr>
          <a:xfrm>
            <a:off x="6786578" y="3286124"/>
            <a:ext cx="714380" cy="954107"/>
          </a:xfrm>
          <a:prstGeom prst="rect">
            <a:avLst/>
          </a:prstGeom>
          <a:noFill/>
        </p:spPr>
        <p:txBody>
          <a:bodyPr wrap="square" rtlCol="0">
            <a:spAutoFit/>
          </a:bodyPr>
          <a:lstStyle/>
          <a:p>
            <a:r>
              <a:rPr lang="el-GR" sz="800" dirty="0" smtClean="0">
                <a:latin typeface="Times New Roman" pitchFamily="18" charset="0"/>
                <a:cs typeface="Times New Roman" pitchFamily="18" charset="0"/>
              </a:rPr>
              <a:t>Διοίκηση του εργαστηρίου και επιστημονικοί υπεύθυνοι του έργου</a:t>
            </a:r>
            <a:endParaRPr lang="el-GR" sz="800" dirty="0">
              <a:latin typeface="Times New Roman" pitchFamily="18" charset="0"/>
              <a:cs typeface="Times New Roman" pitchFamily="18" charset="0"/>
            </a:endParaRPr>
          </a:p>
        </p:txBody>
      </p:sp>
      <p:sp>
        <p:nvSpPr>
          <p:cNvPr id="22" name="21 - TextBox"/>
          <p:cNvSpPr txBox="1"/>
          <p:nvPr/>
        </p:nvSpPr>
        <p:spPr>
          <a:xfrm>
            <a:off x="7572396" y="3643314"/>
            <a:ext cx="500066" cy="215444"/>
          </a:xfrm>
          <a:prstGeom prst="rect">
            <a:avLst/>
          </a:prstGeom>
          <a:noFill/>
        </p:spPr>
        <p:txBody>
          <a:bodyPr wrap="square" rtlCol="0">
            <a:spAutoFit/>
          </a:bodyPr>
          <a:lstStyle/>
          <a:p>
            <a:r>
              <a:rPr lang="el-GR" sz="800" dirty="0" smtClean="0">
                <a:latin typeface="Times New Roman" pitchFamily="18" charset="0"/>
                <a:cs typeface="Times New Roman" pitchFamily="18" charset="0"/>
              </a:rPr>
              <a:t>Δεκτή</a:t>
            </a:r>
            <a:endParaRPr lang="el-GR" sz="800" dirty="0">
              <a:latin typeface="Times New Roman" pitchFamily="18" charset="0"/>
              <a:cs typeface="Times New Roman" pitchFamily="18" charset="0"/>
            </a:endParaRPr>
          </a:p>
        </p:txBody>
      </p:sp>
      <p:sp>
        <p:nvSpPr>
          <p:cNvPr id="23" name="22 - TextBox"/>
          <p:cNvSpPr txBox="1"/>
          <p:nvPr/>
        </p:nvSpPr>
        <p:spPr>
          <a:xfrm>
            <a:off x="8143900" y="3643314"/>
            <a:ext cx="142876" cy="246221"/>
          </a:xfrm>
          <a:prstGeom prst="rect">
            <a:avLst/>
          </a:prstGeom>
          <a:noFill/>
        </p:spPr>
        <p:txBody>
          <a:bodyPr wrap="square" rtlCol="0">
            <a:spAutoFit/>
          </a:bodyPr>
          <a:lstStyle/>
          <a:p>
            <a:r>
              <a:rPr lang="en-US" sz="1000" b="1" dirty="0" smtClean="0">
                <a:latin typeface="Times New Roman" pitchFamily="18" charset="0"/>
                <a:cs typeface="Times New Roman" pitchFamily="18" charset="0"/>
              </a:rPr>
              <a:t>2</a:t>
            </a:r>
            <a:endParaRPr lang="el-GR" sz="1000" b="1" dirty="0">
              <a:latin typeface="Times New Roman" pitchFamily="18" charset="0"/>
              <a:cs typeface="Times New Roman" pitchFamily="18" charset="0"/>
            </a:endParaRPr>
          </a:p>
        </p:txBody>
      </p:sp>
      <p:sp>
        <p:nvSpPr>
          <p:cNvPr id="24" name="23 - TextBox"/>
          <p:cNvSpPr txBox="1"/>
          <p:nvPr/>
        </p:nvSpPr>
        <p:spPr>
          <a:xfrm>
            <a:off x="8358214" y="3643314"/>
            <a:ext cx="214314" cy="246221"/>
          </a:xfrm>
          <a:prstGeom prst="rect">
            <a:avLst/>
          </a:prstGeom>
          <a:noFill/>
        </p:spPr>
        <p:txBody>
          <a:bodyPr wrap="square" rtlCol="0">
            <a:spAutoFit/>
          </a:bodyPr>
          <a:lstStyle/>
          <a:p>
            <a:r>
              <a:rPr lang="en-US" sz="1000" b="1" dirty="0" smtClean="0">
                <a:latin typeface="Times New Roman" pitchFamily="18" charset="0"/>
                <a:cs typeface="Times New Roman" pitchFamily="18" charset="0"/>
              </a:rPr>
              <a:t>1</a:t>
            </a:r>
            <a:endParaRPr lang="el-GR" sz="1000" b="1" dirty="0">
              <a:latin typeface="Times New Roman" pitchFamily="18" charset="0"/>
              <a:cs typeface="Times New Roman" pitchFamily="18" charset="0"/>
            </a:endParaRPr>
          </a:p>
        </p:txBody>
      </p:sp>
      <p:sp>
        <p:nvSpPr>
          <p:cNvPr id="26" name="25 - TextBox"/>
          <p:cNvSpPr txBox="1"/>
          <p:nvPr/>
        </p:nvSpPr>
        <p:spPr>
          <a:xfrm>
            <a:off x="8572529" y="3643314"/>
            <a:ext cx="142875" cy="246221"/>
          </a:xfrm>
          <a:prstGeom prst="rect">
            <a:avLst/>
          </a:prstGeom>
          <a:noFill/>
        </p:spPr>
        <p:txBody>
          <a:bodyPr wrap="square" rtlCol="0">
            <a:spAutoFit/>
          </a:bodyPr>
          <a:lstStyle/>
          <a:p>
            <a:r>
              <a:rPr lang="en-US" sz="1000" b="1" dirty="0" smtClean="0">
                <a:latin typeface="Times New Roman" pitchFamily="18" charset="0"/>
                <a:cs typeface="Times New Roman" pitchFamily="18" charset="0"/>
              </a:rPr>
              <a:t>1</a:t>
            </a:r>
            <a:endParaRPr lang="el-GR" sz="1000" b="1" dirty="0">
              <a:latin typeface="Times New Roman" pitchFamily="18" charset="0"/>
              <a:cs typeface="Times New Roman" pitchFamily="18" charset="0"/>
            </a:endParaRPr>
          </a:p>
        </p:txBody>
      </p:sp>
      <p:sp>
        <p:nvSpPr>
          <p:cNvPr id="27" name="26 - TextBox"/>
          <p:cNvSpPr txBox="1"/>
          <p:nvPr/>
        </p:nvSpPr>
        <p:spPr>
          <a:xfrm>
            <a:off x="8786842" y="3643314"/>
            <a:ext cx="357158" cy="246221"/>
          </a:xfrm>
          <a:prstGeom prst="rect">
            <a:avLst/>
          </a:prstGeom>
          <a:noFill/>
        </p:spPr>
        <p:txBody>
          <a:bodyPr wrap="square" rtlCol="0">
            <a:spAutoFit/>
          </a:bodyPr>
          <a:lstStyle/>
          <a:p>
            <a:r>
              <a:rPr lang="en-US" sz="1000" b="1" dirty="0" smtClean="0">
                <a:latin typeface="Times New Roman" pitchFamily="18" charset="0"/>
                <a:cs typeface="Times New Roman" pitchFamily="18" charset="0"/>
              </a:rPr>
              <a:t>2</a:t>
            </a:r>
            <a:endParaRPr lang="el-GR" sz="1000" b="1" dirty="0">
              <a:latin typeface="Times New Roman" pitchFamily="18" charset="0"/>
              <a:cs typeface="Times New Roman" pitchFamily="18" charset="0"/>
            </a:endParaRPr>
          </a:p>
        </p:txBody>
      </p:sp>
      <p:sp>
        <p:nvSpPr>
          <p:cNvPr id="28" name="27 - TextBox"/>
          <p:cNvSpPr txBox="1"/>
          <p:nvPr/>
        </p:nvSpPr>
        <p:spPr>
          <a:xfrm>
            <a:off x="2357422" y="4714884"/>
            <a:ext cx="1071570" cy="461665"/>
          </a:xfrm>
          <a:prstGeom prst="rect">
            <a:avLst/>
          </a:prstGeom>
          <a:noFill/>
        </p:spPr>
        <p:txBody>
          <a:bodyPr wrap="square" rtlCol="0">
            <a:spAutoFit/>
          </a:bodyPr>
          <a:lstStyle/>
          <a:p>
            <a:r>
              <a:rPr lang="el-GR" sz="800" dirty="0" smtClean="0">
                <a:latin typeface="Times New Roman" pitchFamily="18" charset="0"/>
                <a:cs typeface="Times New Roman" pitchFamily="18" charset="0"/>
              </a:rPr>
              <a:t>Μη ικανοποίηση των στελεχών του εργαστηρίου</a:t>
            </a:r>
            <a:endParaRPr lang="el-GR" sz="800" dirty="0">
              <a:latin typeface="Times New Roman" pitchFamily="18" charset="0"/>
              <a:cs typeface="Times New Roman" pitchFamily="18" charset="0"/>
            </a:endParaRPr>
          </a:p>
        </p:txBody>
      </p:sp>
      <p:sp>
        <p:nvSpPr>
          <p:cNvPr id="29" name="28 - TextBox"/>
          <p:cNvSpPr txBox="1"/>
          <p:nvPr/>
        </p:nvSpPr>
        <p:spPr>
          <a:xfrm>
            <a:off x="2357422" y="5357826"/>
            <a:ext cx="857256" cy="461665"/>
          </a:xfrm>
          <a:prstGeom prst="rect">
            <a:avLst/>
          </a:prstGeom>
          <a:noFill/>
        </p:spPr>
        <p:txBody>
          <a:bodyPr wrap="square" rtlCol="0">
            <a:spAutoFit/>
          </a:bodyPr>
          <a:lstStyle/>
          <a:p>
            <a:r>
              <a:rPr lang="el-GR" sz="800" dirty="0" smtClean="0">
                <a:latin typeface="Times New Roman" pitchFamily="18" charset="0"/>
                <a:cs typeface="Times New Roman" pitchFamily="18" charset="0"/>
              </a:rPr>
              <a:t>Ποιότητα του τελικού προϊόντος</a:t>
            </a:r>
            <a:endParaRPr lang="el-GR" sz="800" dirty="0">
              <a:latin typeface="Times New Roman" pitchFamily="18" charset="0"/>
              <a:cs typeface="Times New Roman" pitchFamily="18" charset="0"/>
            </a:endParaRPr>
          </a:p>
        </p:txBody>
      </p:sp>
      <p:sp>
        <p:nvSpPr>
          <p:cNvPr id="30" name="29 - TextBox"/>
          <p:cNvSpPr txBox="1"/>
          <p:nvPr/>
        </p:nvSpPr>
        <p:spPr>
          <a:xfrm>
            <a:off x="3428992" y="5143512"/>
            <a:ext cx="214314" cy="246221"/>
          </a:xfrm>
          <a:prstGeom prst="rect">
            <a:avLst/>
          </a:prstGeom>
          <a:noFill/>
        </p:spPr>
        <p:txBody>
          <a:bodyPr wrap="square" rtlCol="0">
            <a:spAutoFit/>
          </a:bodyPr>
          <a:lstStyle/>
          <a:p>
            <a:r>
              <a:rPr lang="en-US" sz="1000" b="1" dirty="0" smtClean="0">
                <a:latin typeface="Times New Roman" pitchFamily="18" charset="0"/>
                <a:cs typeface="Times New Roman" pitchFamily="18" charset="0"/>
              </a:rPr>
              <a:t>5</a:t>
            </a:r>
            <a:endParaRPr lang="el-GR" sz="1000" b="1" dirty="0">
              <a:latin typeface="Times New Roman" pitchFamily="18" charset="0"/>
              <a:cs typeface="Times New Roman" pitchFamily="18" charset="0"/>
            </a:endParaRPr>
          </a:p>
        </p:txBody>
      </p:sp>
      <p:sp>
        <p:nvSpPr>
          <p:cNvPr id="31" name="30 - TextBox"/>
          <p:cNvSpPr txBox="1"/>
          <p:nvPr/>
        </p:nvSpPr>
        <p:spPr>
          <a:xfrm>
            <a:off x="3643306" y="4714884"/>
            <a:ext cx="714380" cy="461665"/>
          </a:xfrm>
          <a:prstGeom prst="rect">
            <a:avLst/>
          </a:prstGeom>
          <a:noFill/>
        </p:spPr>
        <p:txBody>
          <a:bodyPr wrap="square" rtlCol="0">
            <a:spAutoFit/>
          </a:bodyPr>
          <a:lstStyle/>
          <a:p>
            <a:r>
              <a:rPr lang="el-GR" sz="800" dirty="0" smtClean="0">
                <a:latin typeface="Times New Roman" pitchFamily="18" charset="0"/>
                <a:cs typeface="Times New Roman" pitchFamily="18" charset="0"/>
              </a:rPr>
              <a:t>Μείωση οικονομικών απολαβών</a:t>
            </a:r>
            <a:endParaRPr lang="el-GR" sz="800" dirty="0">
              <a:latin typeface="Times New Roman" pitchFamily="18" charset="0"/>
              <a:cs typeface="Times New Roman" pitchFamily="18" charset="0"/>
            </a:endParaRPr>
          </a:p>
        </p:txBody>
      </p:sp>
      <p:sp>
        <p:nvSpPr>
          <p:cNvPr id="32" name="31 - TextBox"/>
          <p:cNvSpPr txBox="1"/>
          <p:nvPr/>
        </p:nvSpPr>
        <p:spPr>
          <a:xfrm>
            <a:off x="3643306" y="5214950"/>
            <a:ext cx="785818" cy="707886"/>
          </a:xfrm>
          <a:prstGeom prst="rect">
            <a:avLst/>
          </a:prstGeom>
          <a:noFill/>
        </p:spPr>
        <p:txBody>
          <a:bodyPr wrap="square" rtlCol="0">
            <a:spAutoFit/>
          </a:bodyPr>
          <a:lstStyle/>
          <a:p>
            <a:r>
              <a:rPr lang="el-GR" sz="800" dirty="0" smtClean="0">
                <a:latin typeface="Times New Roman" pitchFamily="18" charset="0"/>
                <a:cs typeface="Times New Roman" pitchFamily="18" charset="0"/>
              </a:rPr>
              <a:t>Περιορισμός ποιοτικού ελέγχου και εναλλακτικών λύσεων</a:t>
            </a:r>
            <a:endParaRPr lang="el-GR" sz="800" dirty="0">
              <a:latin typeface="Times New Roman" pitchFamily="18" charset="0"/>
              <a:cs typeface="Times New Roman" pitchFamily="18" charset="0"/>
            </a:endParaRPr>
          </a:p>
        </p:txBody>
      </p:sp>
      <p:sp>
        <p:nvSpPr>
          <p:cNvPr id="33" name="32 - TextBox"/>
          <p:cNvSpPr txBox="1"/>
          <p:nvPr/>
        </p:nvSpPr>
        <p:spPr>
          <a:xfrm>
            <a:off x="4357686" y="5143512"/>
            <a:ext cx="214314" cy="246221"/>
          </a:xfrm>
          <a:prstGeom prst="rect">
            <a:avLst/>
          </a:prstGeom>
          <a:noFill/>
        </p:spPr>
        <p:txBody>
          <a:bodyPr wrap="square" rtlCol="0">
            <a:spAutoFit/>
          </a:bodyPr>
          <a:lstStyle/>
          <a:p>
            <a:r>
              <a:rPr lang="en-US" sz="1000" b="1" dirty="0" smtClean="0">
                <a:latin typeface="Times New Roman" pitchFamily="18" charset="0"/>
                <a:cs typeface="Times New Roman" pitchFamily="18" charset="0"/>
              </a:rPr>
              <a:t>3</a:t>
            </a:r>
            <a:endParaRPr lang="el-GR" sz="1000" b="1" dirty="0">
              <a:latin typeface="Times New Roman" pitchFamily="18" charset="0"/>
              <a:cs typeface="Times New Roman" pitchFamily="18" charset="0"/>
            </a:endParaRPr>
          </a:p>
        </p:txBody>
      </p:sp>
      <p:sp>
        <p:nvSpPr>
          <p:cNvPr id="34" name="33 - TextBox"/>
          <p:cNvSpPr txBox="1"/>
          <p:nvPr/>
        </p:nvSpPr>
        <p:spPr>
          <a:xfrm>
            <a:off x="4643438" y="5000636"/>
            <a:ext cx="714380" cy="461665"/>
          </a:xfrm>
          <a:prstGeom prst="rect">
            <a:avLst/>
          </a:prstGeom>
          <a:noFill/>
        </p:spPr>
        <p:txBody>
          <a:bodyPr wrap="square" rtlCol="0">
            <a:spAutoFit/>
          </a:bodyPr>
          <a:lstStyle/>
          <a:p>
            <a:r>
              <a:rPr lang="el-GR" sz="800" dirty="0" smtClean="0">
                <a:latin typeface="Times New Roman" pitchFamily="18" charset="0"/>
                <a:cs typeface="Times New Roman" pitchFamily="18" charset="0"/>
              </a:rPr>
              <a:t>Καθορισμός κρίσιμων πακέτων </a:t>
            </a:r>
            <a:endParaRPr lang="el-GR" sz="800" dirty="0">
              <a:latin typeface="Times New Roman" pitchFamily="18" charset="0"/>
              <a:cs typeface="Times New Roman" pitchFamily="18" charset="0"/>
            </a:endParaRPr>
          </a:p>
        </p:txBody>
      </p:sp>
      <p:sp>
        <p:nvSpPr>
          <p:cNvPr id="35" name="34 - TextBox"/>
          <p:cNvSpPr txBox="1"/>
          <p:nvPr/>
        </p:nvSpPr>
        <p:spPr>
          <a:xfrm>
            <a:off x="5429256" y="5143512"/>
            <a:ext cx="71438" cy="246221"/>
          </a:xfrm>
          <a:prstGeom prst="rect">
            <a:avLst/>
          </a:prstGeom>
          <a:noFill/>
        </p:spPr>
        <p:txBody>
          <a:bodyPr wrap="square" rtlCol="0">
            <a:spAutoFit/>
          </a:bodyPr>
          <a:lstStyle/>
          <a:p>
            <a:r>
              <a:rPr lang="en-US" sz="1000" b="1" dirty="0" smtClean="0">
                <a:latin typeface="Times New Roman" pitchFamily="18" charset="0"/>
                <a:cs typeface="Times New Roman" pitchFamily="18" charset="0"/>
              </a:rPr>
              <a:t>1</a:t>
            </a:r>
            <a:endParaRPr lang="el-GR" sz="1000" b="1" dirty="0">
              <a:latin typeface="Times New Roman" pitchFamily="18" charset="0"/>
              <a:cs typeface="Times New Roman" pitchFamily="18" charset="0"/>
            </a:endParaRPr>
          </a:p>
        </p:txBody>
      </p:sp>
      <p:sp>
        <p:nvSpPr>
          <p:cNvPr id="36" name="35 - TextBox"/>
          <p:cNvSpPr txBox="1"/>
          <p:nvPr/>
        </p:nvSpPr>
        <p:spPr>
          <a:xfrm>
            <a:off x="5572132" y="5143512"/>
            <a:ext cx="357190" cy="246221"/>
          </a:xfrm>
          <a:prstGeom prst="rect">
            <a:avLst/>
          </a:prstGeom>
          <a:noFill/>
        </p:spPr>
        <p:txBody>
          <a:bodyPr wrap="square" rtlCol="0">
            <a:spAutoFit/>
          </a:bodyPr>
          <a:lstStyle/>
          <a:p>
            <a:r>
              <a:rPr lang="en-US" sz="1000" b="1" dirty="0" smtClean="0">
                <a:latin typeface="Times New Roman" pitchFamily="18" charset="0"/>
                <a:cs typeface="Times New Roman" pitchFamily="18" charset="0"/>
              </a:rPr>
              <a:t>15</a:t>
            </a:r>
            <a:endParaRPr lang="el-GR" sz="1000" b="1" dirty="0">
              <a:latin typeface="Times New Roman" pitchFamily="18" charset="0"/>
              <a:cs typeface="Times New Roman" pitchFamily="18" charset="0"/>
            </a:endParaRPr>
          </a:p>
        </p:txBody>
      </p:sp>
      <p:sp>
        <p:nvSpPr>
          <p:cNvPr id="37" name="36 - TextBox"/>
          <p:cNvSpPr txBox="1"/>
          <p:nvPr/>
        </p:nvSpPr>
        <p:spPr>
          <a:xfrm>
            <a:off x="5929322" y="5000636"/>
            <a:ext cx="857256" cy="584775"/>
          </a:xfrm>
          <a:prstGeom prst="rect">
            <a:avLst/>
          </a:prstGeom>
          <a:noFill/>
        </p:spPr>
        <p:txBody>
          <a:bodyPr wrap="square" rtlCol="0">
            <a:spAutoFit/>
          </a:bodyPr>
          <a:lstStyle/>
          <a:p>
            <a:r>
              <a:rPr lang="el-GR" sz="800" dirty="0" smtClean="0">
                <a:latin typeface="Times New Roman" pitchFamily="18" charset="0"/>
                <a:cs typeface="Times New Roman" pitchFamily="18" charset="0"/>
              </a:rPr>
              <a:t>Επικουρική/ Περιορισμένη χρηματοδότηση από ΕΛΚΕ</a:t>
            </a:r>
            <a:endParaRPr lang="el-GR" sz="800" dirty="0">
              <a:latin typeface="Times New Roman" pitchFamily="18" charset="0"/>
              <a:cs typeface="Times New Roman" pitchFamily="18" charset="0"/>
            </a:endParaRPr>
          </a:p>
        </p:txBody>
      </p:sp>
      <p:sp>
        <p:nvSpPr>
          <p:cNvPr id="38" name="37 - TextBox"/>
          <p:cNvSpPr txBox="1"/>
          <p:nvPr/>
        </p:nvSpPr>
        <p:spPr>
          <a:xfrm>
            <a:off x="6715140" y="4929198"/>
            <a:ext cx="785818" cy="830997"/>
          </a:xfrm>
          <a:prstGeom prst="rect">
            <a:avLst/>
          </a:prstGeom>
          <a:noFill/>
        </p:spPr>
        <p:txBody>
          <a:bodyPr wrap="square" rtlCol="0">
            <a:spAutoFit/>
          </a:bodyPr>
          <a:lstStyle/>
          <a:p>
            <a:r>
              <a:rPr lang="el-GR" sz="800" dirty="0" smtClean="0">
                <a:latin typeface="Times New Roman" pitchFamily="18" charset="0"/>
                <a:cs typeface="Times New Roman" pitchFamily="18" charset="0"/>
              </a:rPr>
              <a:t>Διοίκηση του εργαστηρίου και επιστημονικοί υπεύθυνοι του έργου</a:t>
            </a:r>
            <a:endParaRPr lang="el-GR" sz="800" dirty="0">
              <a:latin typeface="Times New Roman" pitchFamily="18" charset="0"/>
              <a:cs typeface="Times New Roman" pitchFamily="18" charset="0"/>
            </a:endParaRPr>
          </a:p>
        </p:txBody>
      </p:sp>
      <p:sp>
        <p:nvSpPr>
          <p:cNvPr id="39" name="38 - TextBox"/>
          <p:cNvSpPr txBox="1"/>
          <p:nvPr/>
        </p:nvSpPr>
        <p:spPr>
          <a:xfrm>
            <a:off x="7572396" y="5072074"/>
            <a:ext cx="642941" cy="461665"/>
          </a:xfrm>
          <a:prstGeom prst="rect">
            <a:avLst/>
          </a:prstGeom>
          <a:noFill/>
        </p:spPr>
        <p:txBody>
          <a:bodyPr wrap="square" rtlCol="0">
            <a:spAutoFit/>
          </a:bodyPr>
          <a:lstStyle/>
          <a:p>
            <a:r>
              <a:rPr lang="el-GR" sz="800" dirty="0" smtClean="0">
                <a:latin typeface="Times New Roman" pitchFamily="18" charset="0"/>
                <a:cs typeface="Times New Roman" pitchFamily="18" charset="0"/>
              </a:rPr>
              <a:t>Δεκτή κατά περίπτωση</a:t>
            </a:r>
            <a:endParaRPr lang="el-GR" sz="800" dirty="0">
              <a:latin typeface="Times New Roman" pitchFamily="18" charset="0"/>
              <a:cs typeface="Times New Roman" pitchFamily="18" charset="0"/>
            </a:endParaRPr>
          </a:p>
        </p:txBody>
      </p:sp>
      <p:sp>
        <p:nvSpPr>
          <p:cNvPr id="40" name="39 - TextBox"/>
          <p:cNvSpPr txBox="1"/>
          <p:nvPr/>
        </p:nvSpPr>
        <p:spPr>
          <a:xfrm>
            <a:off x="8143900" y="5286388"/>
            <a:ext cx="142876" cy="246221"/>
          </a:xfrm>
          <a:prstGeom prst="rect">
            <a:avLst/>
          </a:prstGeom>
          <a:noFill/>
        </p:spPr>
        <p:txBody>
          <a:bodyPr wrap="square" rtlCol="0">
            <a:spAutoFit/>
          </a:bodyPr>
          <a:lstStyle/>
          <a:p>
            <a:r>
              <a:rPr lang="en-US" sz="1000" b="1" dirty="0" smtClean="0">
                <a:latin typeface="Times New Roman" pitchFamily="18" charset="0"/>
                <a:cs typeface="Times New Roman" pitchFamily="18" charset="0"/>
              </a:rPr>
              <a:t>3</a:t>
            </a:r>
            <a:endParaRPr lang="el-GR" sz="1000" b="1" dirty="0">
              <a:latin typeface="Times New Roman" pitchFamily="18" charset="0"/>
              <a:cs typeface="Times New Roman" pitchFamily="18" charset="0"/>
            </a:endParaRPr>
          </a:p>
        </p:txBody>
      </p:sp>
      <p:sp>
        <p:nvSpPr>
          <p:cNvPr id="41" name="40 - TextBox"/>
          <p:cNvSpPr txBox="1"/>
          <p:nvPr/>
        </p:nvSpPr>
        <p:spPr>
          <a:xfrm>
            <a:off x="8286776" y="5286388"/>
            <a:ext cx="285752" cy="246221"/>
          </a:xfrm>
          <a:prstGeom prst="rect">
            <a:avLst/>
          </a:prstGeom>
          <a:noFill/>
        </p:spPr>
        <p:txBody>
          <a:bodyPr wrap="square" rtlCol="0">
            <a:spAutoFit/>
          </a:bodyPr>
          <a:lstStyle/>
          <a:p>
            <a:r>
              <a:rPr lang="en-US" sz="1000" b="1" dirty="0" smtClean="0">
                <a:latin typeface="Times New Roman" pitchFamily="18" charset="0"/>
                <a:cs typeface="Times New Roman" pitchFamily="18" charset="0"/>
              </a:rPr>
              <a:t>2</a:t>
            </a:r>
            <a:endParaRPr lang="el-GR" sz="1000" b="1" dirty="0">
              <a:latin typeface="Times New Roman" pitchFamily="18" charset="0"/>
              <a:cs typeface="Times New Roman" pitchFamily="18" charset="0"/>
            </a:endParaRPr>
          </a:p>
        </p:txBody>
      </p:sp>
      <p:sp>
        <p:nvSpPr>
          <p:cNvPr id="42" name="41 - TextBox"/>
          <p:cNvSpPr txBox="1"/>
          <p:nvPr/>
        </p:nvSpPr>
        <p:spPr>
          <a:xfrm>
            <a:off x="8501090" y="5286388"/>
            <a:ext cx="214314" cy="246221"/>
          </a:xfrm>
          <a:prstGeom prst="rect">
            <a:avLst/>
          </a:prstGeom>
          <a:noFill/>
        </p:spPr>
        <p:txBody>
          <a:bodyPr wrap="square" rtlCol="0">
            <a:spAutoFit/>
          </a:bodyPr>
          <a:lstStyle/>
          <a:p>
            <a:r>
              <a:rPr lang="en-US" sz="1000" b="1" dirty="0" smtClean="0">
                <a:latin typeface="Times New Roman" pitchFamily="18" charset="0"/>
                <a:cs typeface="Times New Roman" pitchFamily="18" charset="0"/>
              </a:rPr>
              <a:t>1</a:t>
            </a:r>
            <a:endParaRPr lang="el-GR" sz="1000" b="1" dirty="0">
              <a:latin typeface="Times New Roman" pitchFamily="18" charset="0"/>
              <a:cs typeface="Times New Roman" pitchFamily="18" charset="0"/>
            </a:endParaRPr>
          </a:p>
        </p:txBody>
      </p:sp>
      <p:sp>
        <p:nvSpPr>
          <p:cNvPr id="43" name="42 - TextBox"/>
          <p:cNvSpPr txBox="1"/>
          <p:nvPr/>
        </p:nvSpPr>
        <p:spPr>
          <a:xfrm>
            <a:off x="8715404" y="5286388"/>
            <a:ext cx="248786" cy="246221"/>
          </a:xfrm>
          <a:prstGeom prst="rect">
            <a:avLst/>
          </a:prstGeom>
          <a:noFill/>
        </p:spPr>
        <p:txBody>
          <a:bodyPr wrap="square" rtlCol="0">
            <a:spAutoFit/>
          </a:bodyPr>
          <a:lstStyle/>
          <a:p>
            <a:r>
              <a:rPr lang="en-US" sz="1000" b="1" dirty="0" smtClean="0">
                <a:latin typeface="Times New Roman" pitchFamily="18" charset="0"/>
                <a:cs typeface="Times New Roman" pitchFamily="18" charset="0"/>
              </a:rPr>
              <a:t>6</a:t>
            </a:r>
            <a:endParaRPr lang="el-GR" sz="1000" b="1" dirty="0">
              <a:latin typeface="Times New Roman" pitchFamily="18" charset="0"/>
              <a:cs typeface="Times New Roman" pitchFamily="18" charset="0"/>
            </a:endParaRPr>
          </a:p>
        </p:txBody>
      </p:sp>
      <p:sp>
        <p:nvSpPr>
          <p:cNvPr id="44" name="43 - TextBox"/>
          <p:cNvSpPr txBox="1"/>
          <p:nvPr/>
        </p:nvSpPr>
        <p:spPr>
          <a:xfrm>
            <a:off x="0" y="6000768"/>
            <a:ext cx="714347" cy="584775"/>
          </a:xfrm>
          <a:prstGeom prst="rect">
            <a:avLst/>
          </a:prstGeom>
          <a:noFill/>
        </p:spPr>
        <p:txBody>
          <a:bodyPr wrap="square" rtlCol="0">
            <a:spAutoFit/>
          </a:bodyPr>
          <a:lstStyle/>
          <a:p>
            <a:r>
              <a:rPr lang="el-GR" sz="800" dirty="0" smtClean="0">
                <a:latin typeface="Times New Roman" pitchFamily="18" charset="0"/>
                <a:cs typeface="Times New Roman" pitchFamily="18" charset="0"/>
              </a:rPr>
              <a:t>Σχεδιασμός και υλοποίηση πρότασης</a:t>
            </a:r>
            <a:endParaRPr lang="el-GR" sz="800" dirty="0">
              <a:latin typeface="Times New Roman" pitchFamily="18" charset="0"/>
              <a:cs typeface="Times New Roman" pitchFamily="18" charset="0"/>
            </a:endParaRPr>
          </a:p>
        </p:txBody>
      </p:sp>
      <p:sp>
        <p:nvSpPr>
          <p:cNvPr id="45" name="44 - TextBox"/>
          <p:cNvSpPr txBox="1"/>
          <p:nvPr/>
        </p:nvSpPr>
        <p:spPr>
          <a:xfrm>
            <a:off x="928663" y="6000768"/>
            <a:ext cx="1214446" cy="584775"/>
          </a:xfrm>
          <a:prstGeom prst="rect">
            <a:avLst/>
          </a:prstGeom>
          <a:noFill/>
        </p:spPr>
        <p:txBody>
          <a:bodyPr wrap="square" rtlCol="0">
            <a:spAutoFit/>
          </a:bodyPr>
          <a:lstStyle/>
          <a:p>
            <a:r>
              <a:rPr lang="el-GR" sz="800" dirty="0" smtClean="0">
                <a:latin typeface="Times New Roman" pitchFamily="18" charset="0"/>
                <a:cs typeface="Times New Roman" pitchFamily="18" charset="0"/>
              </a:rPr>
              <a:t>Μη αποδοτική ανταπόκριση από συνεργάτες/ υπεργολάβους</a:t>
            </a:r>
            <a:endParaRPr lang="el-GR" sz="800" dirty="0">
              <a:latin typeface="Times New Roman" pitchFamily="18" charset="0"/>
              <a:cs typeface="Times New Roman" pitchFamily="18" charset="0"/>
            </a:endParaRPr>
          </a:p>
        </p:txBody>
      </p:sp>
      <p:sp>
        <p:nvSpPr>
          <p:cNvPr id="46" name="45 - TextBox"/>
          <p:cNvSpPr txBox="1"/>
          <p:nvPr/>
        </p:nvSpPr>
        <p:spPr>
          <a:xfrm>
            <a:off x="2357422" y="6072206"/>
            <a:ext cx="857256" cy="461665"/>
          </a:xfrm>
          <a:prstGeom prst="rect">
            <a:avLst/>
          </a:prstGeom>
          <a:noFill/>
        </p:spPr>
        <p:txBody>
          <a:bodyPr wrap="square" rtlCol="0">
            <a:spAutoFit/>
          </a:bodyPr>
          <a:lstStyle/>
          <a:p>
            <a:r>
              <a:rPr lang="el-GR" sz="800" dirty="0" smtClean="0">
                <a:latin typeface="Times New Roman" pitchFamily="18" charset="0"/>
                <a:cs typeface="Times New Roman" pitchFamily="18" charset="0"/>
              </a:rPr>
              <a:t>Μη ολοκλήρωση του έργου</a:t>
            </a:r>
            <a:endParaRPr lang="el-GR" sz="800" dirty="0">
              <a:latin typeface="Times New Roman" pitchFamily="18" charset="0"/>
              <a:cs typeface="Times New Roman" pitchFamily="18" charset="0"/>
            </a:endParaRPr>
          </a:p>
        </p:txBody>
      </p:sp>
      <p:sp>
        <p:nvSpPr>
          <p:cNvPr id="47" name="46 - TextBox"/>
          <p:cNvSpPr txBox="1"/>
          <p:nvPr/>
        </p:nvSpPr>
        <p:spPr>
          <a:xfrm>
            <a:off x="3428992" y="6286520"/>
            <a:ext cx="214314" cy="246221"/>
          </a:xfrm>
          <a:prstGeom prst="rect">
            <a:avLst/>
          </a:prstGeom>
          <a:noFill/>
        </p:spPr>
        <p:txBody>
          <a:bodyPr wrap="square" rtlCol="0">
            <a:spAutoFit/>
          </a:bodyPr>
          <a:lstStyle/>
          <a:p>
            <a:r>
              <a:rPr lang="en-US" sz="1000" b="1" dirty="0" smtClean="0">
                <a:latin typeface="Times New Roman" pitchFamily="18" charset="0"/>
                <a:cs typeface="Times New Roman" pitchFamily="18" charset="0"/>
              </a:rPr>
              <a:t>3</a:t>
            </a:r>
            <a:endParaRPr lang="el-GR" sz="1000" b="1" dirty="0">
              <a:latin typeface="Times New Roman" pitchFamily="18" charset="0"/>
              <a:cs typeface="Times New Roman" pitchFamily="18" charset="0"/>
            </a:endParaRPr>
          </a:p>
        </p:txBody>
      </p:sp>
      <p:sp>
        <p:nvSpPr>
          <p:cNvPr id="48" name="47 - TextBox"/>
          <p:cNvSpPr txBox="1"/>
          <p:nvPr/>
        </p:nvSpPr>
        <p:spPr>
          <a:xfrm>
            <a:off x="3643306" y="5929330"/>
            <a:ext cx="785818" cy="954107"/>
          </a:xfrm>
          <a:prstGeom prst="rect">
            <a:avLst/>
          </a:prstGeom>
          <a:noFill/>
        </p:spPr>
        <p:txBody>
          <a:bodyPr wrap="square" rtlCol="0">
            <a:spAutoFit/>
          </a:bodyPr>
          <a:lstStyle/>
          <a:p>
            <a:r>
              <a:rPr lang="el-GR" sz="800" dirty="0" smtClean="0">
                <a:latin typeface="Times New Roman" pitchFamily="18" charset="0"/>
                <a:cs typeface="Times New Roman" pitchFamily="18" charset="0"/>
              </a:rPr>
              <a:t>Κάθε συνεργάτης αναλαμβάνει ένα αναπόσπαστο μέρος του έργου</a:t>
            </a:r>
            <a:endParaRPr lang="el-GR" sz="800" dirty="0">
              <a:latin typeface="Times New Roman" pitchFamily="18" charset="0"/>
              <a:cs typeface="Times New Roman" pitchFamily="18" charset="0"/>
            </a:endParaRPr>
          </a:p>
        </p:txBody>
      </p:sp>
      <p:sp>
        <p:nvSpPr>
          <p:cNvPr id="49" name="48 - TextBox"/>
          <p:cNvSpPr txBox="1"/>
          <p:nvPr/>
        </p:nvSpPr>
        <p:spPr>
          <a:xfrm>
            <a:off x="4357686" y="6286520"/>
            <a:ext cx="248786" cy="246221"/>
          </a:xfrm>
          <a:prstGeom prst="rect">
            <a:avLst/>
          </a:prstGeom>
          <a:noFill/>
        </p:spPr>
        <p:txBody>
          <a:bodyPr wrap="square" rtlCol="0">
            <a:spAutoFit/>
          </a:bodyPr>
          <a:lstStyle/>
          <a:p>
            <a:r>
              <a:rPr lang="en-US" sz="1000" b="1" dirty="0" smtClean="0">
                <a:latin typeface="Times New Roman" pitchFamily="18" charset="0"/>
                <a:cs typeface="Times New Roman" pitchFamily="18" charset="0"/>
              </a:rPr>
              <a:t>4</a:t>
            </a:r>
            <a:endParaRPr lang="el-GR" sz="1000" b="1" dirty="0">
              <a:latin typeface="Times New Roman" pitchFamily="18" charset="0"/>
              <a:cs typeface="Times New Roman" pitchFamily="18" charset="0"/>
            </a:endParaRPr>
          </a:p>
        </p:txBody>
      </p:sp>
      <p:sp>
        <p:nvSpPr>
          <p:cNvPr id="50" name="49 - TextBox"/>
          <p:cNvSpPr txBox="1"/>
          <p:nvPr/>
        </p:nvSpPr>
        <p:spPr>
          <a:xfrm>
            <a:off x="4643438" y="6072206"/>
            <a:ext cx="714380" cy="584775"/>
          </a:xfrm>
          <a:prstGeom prst="rect">
            <a:avLst/>
          </a:prstGeom>
          <a:noFill/>
        </p:spPr>
        <p:txBody>
          <a:bodyPr wrap="square" rtlCol="0">
            <a:spAutoFit/>
          </a:bodyPr>
          <a:lstStyle/>
          <a:p>
            <a:r>
              <a:rPr lang="el-GR" sz="800" dirty="0" smtClean="0">
                <a:latin typeface="Times New Roman" pitchFamily="18" charset="0"/>
                <a:cs typeface="Times New Roman" pitchFamily="18" charset="0"/>
              </a:rPr>
              <a:t>Συχνή επικοινωνία και πολλά παραδοτέα</a:t>
            </a:r>
            <a:endParaRPr lang="el-GR" sz="800" dirty="0">
              <a:latin typeface="Times New Roman" pitchFamily="18" charset="0"/>
              <a:cs typeface="Times New Roman" pitchFamily="18" charset="0"/>
            </a:endParaRPr>
          </a:p>
        </p:txBody>
      </p:sp>
      <p:sp>
        <p:nvSpPr>
          <p:cNvPr id="51" name="50 - TextBox"/>
          <p:cNvSpPr txBox="1"/>
          <p:nvPr/>
        </p:nvSpPr>
        <p:spPr>
          <a:xfrm>
            <a:off x="5357818" y="6286520"/>
            <a:ext cx="248786" cy="246221"/>
          </a:xfrm>
          <a:prstGeom prst="rect">
            <a:avLst/>
          </a:prstGeom>
          <a:noFill/>
        </p:spPr>
        <p:txBody>
          <a:bodyPr wrap="square" rtlCol="0">
            <a:spAutoFit/>
          </a:bodyPr>
          <a:lstStyle/>
          <a:p>
            <a:r>
              <a:rPr lang="en-US" sz="1000" b="1" dirty="0" smtClean="0">
                <a:latin typeface="Times New Roman" pitchFamily="18" charset="0"/>
                <a:cs typeface="Times New Roman" pitchFamily="18" charset="0"/>
              </a:rPr>
              <a:t>4</a:t>
            </a:r>
            <a:endParaRPr lang="el-GR" sz="1000" b="1" dirty="0">
              <a:latin typeface="Times New Roman" pitchFamily="18" charset="0"/>
              <a:cs typeface="Times New Roman" pitchFamily="18" charset="0"/>
            </a:endParaRPr>
          </a:p>
        </p:txBody>
      </p:sp>
      <p:sp>
        <p:nvSpPr>
          <p:cNvPr id="52" name="51 - TextBox"/>
          <p:cNvSpPr txBox="1"/>
          <p:nvPr/>
        </p:nvSpPr>
        <p:spPr>
          <a:xfrm>
            <a:off x="5572132" y="6286520"/>
            <a:ext cx="316112" cy="246221"/>
          </a:xfrm>
          <a:prstGeom prst="rect">
            <a:avLst/>
          </a:prstGeom>
          <a:noFill/>
        </p:spPr>
        <p:txBody>
          <a:bodyPr wrap="square" rtlCol="0">
            <a:spAutoFit/>
          </a:bodyPr>
          <a:lstStyle/>
          <a:p>
            <a:r>
              <a:rPr lang="en-US" sz="1000" b="1" dirty="0" smtClean="0">
                <a:latin typeface="Times New Roman" pitchFamily="18" charset="0"/>
                <a:cs typeface="Times New Roman" pitchFamily="18" charset="0"/>
              </a:rPr>
              <a:t>48</a:t>
            </a:r>
            <a:endParaRPr lang="el-GR" sz="1000" b="1" dirty="0">
              <a:latin typeface="Times New Roman" pitchFamily="18" charset="0"/>
              <a:cs typeface="Times New Roman" pitchFamily="18" charset="0"/>
            </a:endParaRPr>
          </a:p>
        </p:txBody>
      </p:sp>
      <p:sp>
        <p:nvSpPr>
          <p:cNvPr id="53" name="52 - TextBox"/>
          <p:cNvSpPr txBox="1"/>
          <p:nvPr/>
        </p:nvSpPr>
        <p:spPr>
          <a:xfrm>
            <a:off x="6000761" y="6143644"/>
            <a:ext cx="785817" cy="338554"/>
          </a:xfrm>
          <a:prstGeom prst="rect">
            <a:avLst/>
          </a:prstGeom>
          <a:noFill/>
        </p:spPr>
        <p:txBody>
          <a:bodyPr wrap="square" rtlCol="0">
            <a:spAutoFit/>
          </a:bodyPr>
          <a:lstStyle/>
          <a:p>
            <a:r>
              <a:rPr lang="el-GR" sz="800" dirty="0" smtClean="0">
                <a:latin typeface="Times New Roman" pitchFamily="18" charset="0"/>
                <a:cs typeface="Times New Roman" pitchFamily="18" charset="0"/>
              </a:rPr>
              <a:t>Νομική διεκδίκηση</a:t>
            </a:r>
            <a:endParaRPr lang="el-GR" sz="800" dirty="0">
              <a:latin typeface="Times New Roman" pitchFamily="18" charset="0"/>
              <a:cs typeface="Times New Roman" pitchFamily="18" charset="0"/>
            </a:endParaRPr>
          </a:p>
        </p:txBody>
      </p:sp>
      <p:sp>
        <p:nvSpPr>
          <p:cNvPr id="54" name="53 - TextBox"/>
          <p:cNvSpPr txBox="1"/>
          <p:nvPr/>
        </p:nvSpPr>
        <p:spPr>
          <a:xfrm>
            <a:off x="6715140" y="5929330"/>
            <a:ext cx="785818" cy="830997"/>
          </a:xfrm>
          <a:prstGeom prst="rect">
            <a:avLst/>
          </a:prstGeom>
          <a:noFill/>
        </p:spPr>
        <p:txBody>
          <a:bodyPr wrap="square" rtlCol="0">
            <a:spAutoFit/>
          </a:bodyPr>
          <a:lstStyle/>
          <a:p>
            <a:r>
              <a:rPr lang="el-GR" sz="800" dirty="0" smtClean="0">
                <a:latin typeface="Times New Roman" pitchFamily="18" charset="0"/>
                <a:cs typeface="Times New Roman" pitchFamily="18" charset="0"/>
              </a:rPr>
              <a:t>Διοίκηση του εργαστηρίου και επιστημονικοί υπεύθυνοι του έργου</a:t>
            </a:r>
            <a:endParaRPr lang="el-GR" sz="800" dirty="0">
              <a:latin typeface="Times New Roman" pitchFamily="18" charset="0"/>
              <a:cs typeface="Times New Roman" pitchFamily="18" charset="0"/>
            </a:endParaRPr>
          </a:p>
        </p:txBody>
      </p:sp>
      <p:sp>
        <p:nvSpPr>
          <p:cNvPr id="55" name="54 - TextBox"/>
          <p:cNvSpPr txBox="1"/>
          <p:nvPr/>
        </p:nvSpPr>
        <p:spPr>
          <a:xfrm>
            <a:off x="7572396" y="6000768"/>
            <a:ext cx="500067" cy="584775"/>
          </a:xfrm>
          <a:prstGeom prst="rect">
            <a:avLst/>
          </a:prstGeom>
          <a:noFill/>
        </p:spPr>
        <p:txBody>
          <a:bodyPr wrap="square" rtlCol="0">
            <a:spAutoFit/>
          </a:bodyPr>
          <a:lstStyle/>
          <a:p>
            <a:r>
              <a:rPr lang="el-GR" sz="800" dirty="0" smtClean="0">
                <a:latin typeface="Times New Roman" pitchFamily="18" charset="0"/>
                <a:cs typeface="Times New Roman" pitchFamily="18" charset="0"/>
              </a:rPr>
              <a:t>Δεκτή κατά περίπτωση</a:t>
            </a:r>
            <a:endParaRPr lang="el-GR" sz="800" dirty="0">
              <a:latin typeface="Times New Roman" pitchFamily="18" charset="0"/>
              <a:cs typeface="Times New Roman" pitchFamily="18" charset="0"/>
            </a:endParaRPr>
          </a:p>
        </p:txBody>
      </p:sp>
      <p:sp>
        <p:nvSpPr>
          <p:cNvPr id="56" name="55 - TextBox"/>
          <p:cNvSpPr txBox="1"/>
          <p:nvPr/>
        </p:nvSpPr>
        <p:spPr>
          <a:xfrm>
            <a:off x="8143900" y="6286520"/>
            <a:ext cx="214314" cy="246221"/>
          </a:xfrm>
          <a:prstGeom prst="rect">
            <a:avLst/>
          </a:prstGeom>
          <a:noFill/>
        </p:spPr>
        <p:txBody>
          <a:bodyPr wrap="square" rtlCol="0">
            <a:spAutoFit/>
          </a:bodyPr>
          <a:lstStyle/>
          <a:p>
            <a:r>
              <a:rPr lang="en-US" sz="1000" b="1" dirty="0" smtClean="0">
                <a:latin typeface="Times New Roman" pitchFamily="18" charset="0"/>
                <a:cs typeface="Times New Roman" pitchFamily="18" charset="0"/>
              </a:rPr>
              <a:t>1</a:t>
            </a:r>
            <a:endParaRPr lang="el-GR" sz="1000" b="1" dirty="0">
              <a:latin typeface="Times New Roman" pitchFamily="18" charset="0"/>
              <a:cs typeface="Times New Roman" pitchFamily="18" charset="0"/>
            </a:endParaRPr>
          </a:p>
        </p:txBody>
      </p:sp>
      <p:sp>
        <p:nvSpPr>
          <p:cNvPr id="57" name="56 - TextBox"/>
          <p:cNvSpPr txBox="1"/>
          <p:nvPr/>
        </p:nvSpPr>
        <p:spPr>
          <a:xfrm>
            <a:off x="8358214" y="6286520"/>
            <a:ext cx="214314" cy="246221"/>
          </a:xfrm>
          <a:prstGeom prst="rect">
            <a:avLst/>
          </a:prstGeom>
          <a:noFill/>
        </p:spPr>
        <p:txBody>
          <a:bodyPr wrap="square" rtlCol="0">
            <a:spAutoFit/>
          </a:bodyPr>
          <a:lstStyle/>
          <a:p>
            <a:r>
              <a:rPr lang="en-US" sz="1000" b="1" dirty="0" smtClean="0">
                <a:latin typeface="Times New Roman" pitchFamily="18" charset="0"/>
                <a:cs typeface="Times New Roman" pitchFamily="18" charset="0"/>
              </a:rPr>
              <a:t>3</a:t>
            </a:r>
            <a:endParaRPr lang="el-GR" sz="1000" b="1" dirty="0">
              <a:latin typeface="Times New Roman" pitchFamily="18" charset="0"/>
              <a:cs typeface="Times New Roman" pitchFamily="18" charset="0"/>
            </a:endParaRPr>
          </a:p>
        </p:txBody>
      </p:sp>
      <p:sp>
        <p:nvSpPr>
          <p:cNvPr id="58" name="57 - TextBox"/>
          <p:cNvSpPr txBox="1"/>
          <p:nvPr/>
        </p:nvSpPr>
        <p:spPr>
          <a:xfrm>
            <a:off x="8501090" y="6286520"/>
            <a:ext cx="285752" cy="246221"/>
          </a:xfrm>
          <a:prstGeom prst="rect">
            <a:avLst/>
          </a:prstGeom>
          <a:noFill/>
        </p:spPr>
        <p:txBody>
          <a:bodyPr wrap="square" rtlCol="0">
            <a:spAutoFit/>
          </a:bodyPr>
          <a:lstStyle/>
          <a:p>
            <a:r>
              <a:rPr lang="en-US" sz="1000" b="1" dirty="0" smtClean="0">
                <a:latin typeface="Times New Roman" pitchFamily="18" charset="0"/>
                <a:cs typeface="Times New Roman" pitchFamily="18" charset="0"/>
              </a:rPr>
              <a:t>2</a:t>
            </a:r>
            <a:endParaRPr lang="el-GR" sz="1000" b="1" dirty="0">
              <a:latin typeface="Times New Roman" pitchFamily="18" charset="0"/>
              <a:cs typeface="Times New Roman" pitchFamily="18" charset="0"/>
            </a:endParaRPr>
          </a:p>
        </p:txBody>
      </p:sp>
      <p:sp>
        <p:nvSpPr>
          <p:cNvPr id="59" name="58 - TextBox"/>
          <p:cNvSpPr txBox="1"/>
          <p:nvPr/>
        </p:nvSpPr>
        <p:spPr>
          <a:xfrm>
            <a:off x="8786842" y="6286520"/>
            <a:ext cx="357158" cy="246221"/>
          </a:xfrm>
          <a:prstGeom prst="rect">
            <a:avLst/>
          </a:prstGeom>
          <a:noFill/>
        </p:spPr>
        <p:txBody>
          <a:bodyPr wrap="square" rtlCol="0">
            <a:spAutoFit/>
          </a:bodyPr>
          <a:lstStyle/>
          <a:p>
            <a:r>
              <a:rPr lang="en-US" sz="1000" b="1" dirty="0" smtClean="0">
                <a:latin typeface="Times New Roman" pitchFamily="18" charset="0"/>
                <a:cs typeface="Times New Roman" pitchFamily="18" charset="0"/>
              </a:rPr>
              <a:t>6</a:t>
            </a:r>
            <a:endParaRPr lang="el-GR" sz="1000" b="1" dirty="0">
              <a:latin typeface="Times New Roman" pitchFamily="18" charset="0"/>
              <a:cs typeface="Times New Roman" pitchFamily="18" charset="0"/>
            </a:endParaRPr>
          </a:p>
        </p:txBody>
      </p:sp>
      <p:sp>
        <p:nvSpPr>
          <p:cNvPr id="61" name="60 - Θέση αριθμού διαφάνειας"/>
          <p:cNvSpPr>
            <a:spLocks noGrp="1"/>
          </p:cNvSpPr>
          <p:nvPr>
            <p:ph type="sldNum" sz="quarter" idx="12"/>
          </p:nvPr>
        </p:nvSpPr>
        <p:spPr/>
        <p:txBody>
          <a:bodyPr/>
          <a:lstStyle/>
          <a:p>
            <a:fld id="{92C01CD7-ED0A-4E47-B2BD-476C151CD652}" type="slidenum">
              <a:rPr lang="el-GR" smtClean="0"/>
              <a:pPr/>
              <a:t>12</a:t>
            </a:fld>
            <a:endParaRPr lang="el-G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7"/>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8"/>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9"/>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2"/>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23"/>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24"/>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26"/>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27"/>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7"/>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28"/>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29"/>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30"/>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31"/>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32"/>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grpId="0" nodeType="clickEffect">
                                  <p:stCondLst>
                                    <p:cond delay="0"/>
                                  </p:stCondLst>
                                  <p:childTnLst>
                                    <p:set>
                                      <p:cBhvr>
                                        <p:cTn id="102" dur="1" fill="hold">
                                          <p:stCondLst>
                                            <p:cond delay="0"/>
                                          </p:stCondLst>
                                        </p:cTn>
                                        <p:tgtEl>
                                          <p:spTgt spid="33"/>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grpId="0" nodeType="clickEffect">
                                  <p:stCondLst>
                                    <p:cond delay="0"/>
                                  </p:stCondLst>
                                  <p:childTnLst>
                                    <p:set>
                                      <p:cBhvr>
                                        <p:cTn id="106" dur="1" fill="hold">
                                          <p:stCondLst>
                                            <p:cond delay="0"/>
                                          </p:stCondLst>
                                        </p:cTn>
                                        <p:tgtEl>
                                          <p:spTgt spid="34"/>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grpId="0" nodeType="clickEffect">
                                  <p:stCondLst>
                                    <p:cond delay="0"/>
                                  </p:stCondLst>
                                  <p:childTnLst>
                                    <p:set>
                                      <p:cBhvr>
                                        <p:cTn id="110" dur="1" fill="hold">
                                          <p:stCondLst>
                                            <p:cond delay="0"/>
                                          </p:stCondLst>
                                        </p:cTn>
                                        <p:tgtEl>
                                          <p:spTgt spid="35"/>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grpId="0" nodeType="clickEffect">
                                  <p:stCondLst>
                                    <p:cond delay="0"/>
                                  </p:stCondLst>
                                  <p:childTnLst>
                                    <p:set>
                                      <p:cBhvr>
                                        <p:cTn id="114" dur="1" fill="hold">
                                          <p:stCondLst>
                                            <p:cond delay="0"/>
                                          </p:stCondLst>
                                        </p:cTn>
                                        <p:tgtEl>
                                          <p:spTgt spid="36"/>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grpId="0" nodeType="clickEffect">
                                  <p:stCondLst>
                                    <p:cond delay="0"/>
                                  </p:stCondLst>
                                  <p:childTnLst>
                                    <p:set>
                                      <p:cBhvr>
                                        <p:cTn id="118" dur="1" fill="hold">
                                          <p:stCondLst>
                                            <p:cond delay="0"/>
                                          </p:stCondLst>
                                        </p:cTn>
                                        <p:tgtEl>
                                          <p:spTgt spid="37"/>
                                        </p:tgtEl>
                                        <p:attrNameLst>
                                          <p:attrName>style.visibility</p:attrName>
                                        </p:attrNameLst>
                                      </p:cBhvr>
                                      <p:to>
                                        <p:strVal val="visible"/>
                                      </p:to>
                                    </p:set>
                                  </p:childTnLst>
                                </p:cTn>
                              </p:par>
                            </p:childTnLst>
                          </p:cTn>
                        </p:par>
                      </p:childTnLst>
                    </p:cTn>
                  </p:par>
                  <p:par>
                    <p:cTn id="119" fill="hold">
                      <p:stCondLst>
                        <p:cond delay="indefinite"/>
                      </p:stCondLst>
                      <p:childTnLst>
                        <p:par>
                          <p:cTn id="120" fill="hold">
                            <p:stCondLst>
                              <p:cond delay="0"/>
                            </p:stCondLst>
                            <p:childTnLst>
                              <p:par>
                                <p:cTn id="121" presetID="1" presetClass="entr" presetSubtype="0" fill="hold" grpId="0" nodeType="clickEffect">
                                  <p:stCondLst>
                                    <p:cond delay="0"/>
                                  </p:stCondLst>
                                  <p:childTnLst>
                                    <p:set>
                                      <p:cBhvr>
                                        <p:cTn id="122" dur="1" fill="hold">
                                          <p:stCondLst>
                                            <p:cond delay="0"/>
                                          </p:stCondLst>
                                        </p:cTn>
                                        <p:tgtEl>
                                          <p:spTgt spid="38"/>
                                        </p:tgtEl>
                                        <p:attrNameLst>
                                          <p:attrName>style.visibility</p:attrName>
                                        </p:attrNameLst>
                                      </p:cBhvr>
                                      <p:to>
                                        <p:strVal val="visible"/>
                                      </p:to>
                                    </p:set>
                                  </p:childTnLst>
                                </p:cTn>
                              </p:par>
                            </p:childTnLst>
                          </p:cTn>
                        </p:par>
                      </p:childTnLst>
                    </p:cTn>
                  </p:par>
                  <p:par>
                    <p:cTn id="123" fill="hold">
                      <p:stCondLst>
                        <p:cond delay="indefinite"/>
                      </p:stCondLst>
                      <p:childTnLst>
                        <p:par>
                          <p:cTn id="124" fill="hold">
                            <p:stCondLst>
                              <p:cond delay="0"/>
                            </p:stCondLst>
                            <p:childTnLst>
                              <p:par>
                                <p:cTn id="125" presetID="1" presetClass="entr" presetSubtype="0" fill="hold" grpId="0" nodeType="clickEffect">
                                  <p:stCondLst>
                                    <p:cond delay="0"/>
                                  </p:stCondLst>
                                  <p:childTnLst>
                                    <p:set>
                                      <p:cBhvr>
                                        <p:cTn id="126" dur="1" fill="hold">
                                          <p:stCondLst>
                                            <p:cond delay="0"/>
                                          </p:stCondLst>
                                        </p:cTn>
                                        <p:tgtEl>
                                          <p:spTgt spid="39"/>
                                        </p:tgtEl>
                                        <p:attrNameLst>
                                          <p:attrName>style.visibility</p:attrName>
                                        </p:attrNameLst>
                                      </p:cBhvr>
                                      <p:to>
                                        <p:strVal val="visible"/>
                                      </p:to>
                                    </p:set>
                                  </p:childTnLst>
                                </p:cTn>
                              </p:par>
                            </p:childTnLst>
                          </p:cTn>
                        </p:par>
                      </p:childTnLst>
                    </p:cTn>
                  </p:par>
                  <p:par>
                    <p:cTn id="127" fill="hold">
                      <p:stCondLst>
                        <p:cond delay="indefinite"/>
                      </p:stCondLst>
                      <p:childTnLst>
                        <p:par>
                          <p:cTn id="128" fill="hold">
                            <p:stCondLst>
                              <p:cond delay="0"/>
                            </p:stCondLst>
                            <p:childTnLst>
                              <p:par>
                                <p:cTn id="129" presetID="1" presetClass="entr" presetSubtype="0" fill="hold" grpId="0" nodeType="clickEffect">
                                  <p:stCondLst>
                                    <p:cond delay="0"/>
                                  </p:stCondLst>
                                  <p:childTnLst>
                                    <p:set>
                                      <p:cBhvr>
                                        <p:cTn id="130" dur="1" fill="hold">
                                          <p:stCondLst>
                                            <p:cond delay="0"/>
                                          </p:stCondLst>
                                        </p:cTn>
                                        <p:tgtEl>
                                          <p:spTgt spid="40"/>
                                        </p:tgtEl>
                                        <p:attrNameLst>
                                          <p:attrName>style.visibility</p:attrName>
                                        </p:attrNameLst>
                                      </p:cBhvr>
                                      <p:to>
                                        <p:strVal val="visible"/>
                                      </p:to>
                                    </p:set>
                                  </p:childTnLst>
                                </p:cTn>
                              </p:par>
                            </p:childTnLst>
                          </p:cTn>
                        </p:par>
                      </p:childTnLst>
                    </p:cTn>
                  </p:par>
                  <p:par>
                    <p:cTn id="131" fill="hold">
                      <p:stCondLst>
                        <p:cond delay="indefinite"/>
                      </p:stCondLst>
                      <p:childTnLst>
                        <p:par>
                          <p:cTn id="132" fill="hold">
                            <p:stCondLst>
                              <p:cond delay="0"/>
                            </p:stCondLst>
                            <p:childTnLst>
                              <p:par>
                                <p:cTn id="133" presetID="1" presetClass="entr" presetSubtype="0" fill="hold" grpId="0" nodeType="clickEffect">
                                  <p:stCondLst>
                                    <p:cond delay="0"/>
                                  </p:stCondLst>
                                  <p:childTnLst>
                                    <p:set>
                                      <p:cBhvr>
                                        <p:cTn id="134" dur="1" fill="hold">
                                          <p:stCondLst>
                                            <p:cond delay="0"/>
                                          </p:stCondLst>
                                        </p:cTn>
                                        <p:tgtEl>
                                          <p:spTgt spid="41"/>
                                        </p:tgtEl>
                                        <p:attrNameLst>
                                          <p:attrName>style.visibility</p:attrName>
                                        </p:attrNameLst>
                                      </p:cBhvr>
                                      <p:to>
                                        <p:strVal val="visible"/>
                                      </p:to>
                                    </p:set>
                                  </p:childTnLst>
                                </p:cTn>
                              </p:par>
                            </p:childTnLst>
                          </p:cTn>
                        </p:par>
                      </p:childTnLst>
                    </p:cTn>
                  </p:par>
                  <p:par>
                    <p:cTn id="135" fill="hold">
                      <p:stCondLst>
                        <p:cond delay="indefinite"/>
                      </p:stCondLst>
                      <p:childTnLst>
                        <p:par>
                          <p:cTn id="136" fill="hold">
                            <p:stCondLst>
                              <p:cond delay="0"/>
                            </p:stCondLst>
                            <p:childTnLst>
                              <p:par>
                                <p:cTn id="137" presetID="1" presetClass="entr" presetSubtype="0" fill="hold" grpId="0" nodeType="clickEffect">
                                  <p:stCondLst>
                                    <p:cond delay="0"/>
                                  </p:stCondLst>
                                  <p:childTnLst>
                                    <p:set>
                                      <p:cBhvr>
                                        <p:cTn id="138" dur="1" fill="hold">
                                          <p:stCondLst>
                                            <p:cond delay="0"/>
                                          </p:stCondLst>
                                        </p:cTn>
                                        <p:tgtEl>
                                          <p:spTgt spid="42"/>
                                        </p:tgtEl>
                                        <p:attrNameLst>
                                          <p:attrName>style.visibility</p:attrName>
                                        </p:attrNameLst>
                                      </p:cBhvr>
                                      <p:to>
                                        <p:strVal val="visible"/>
                                      </p:to>
                                    </p:set>
                                  </p:childTnLst>
                                </p:cTn>
                              </p:par>
                            </p:childTnLst>
                          </p:cTn>
                        </p:par>
                      </p:childTnLst>
                    </p:cTn>
                  </p:par>
                  <p:par>
                    <p:cTn id="139" fill="hold">
                      <p:stCondLst>
                        <p:cond delay="indefinite"/>
                      </p:stCondLst>
                      <p:childTnLst>
                        <p:par>
                          <p:cTn id="140" fill="hold">
                            <p:stCondLst>
                              <p:cond delay="0"/>
                            </p:stCondLst>
                            <p:childTnLst>
                              <p:par>
                                <p:cTn id="141" presetID="1" presetClass="entr" presetSubtype="0" fill="hold" grpId="0" nodeType="clickEffect">
                                  <p:stCondLst>
                                    <p:cond delay="0"/>
                                  </p:stCondLst>
                                  <p:childTnLst>
                                    <p:set>
                                      <p:cBhvr>
                                        <p:cTn id="142" dur="1" fill="hold">
                                          <p:stCondLst>
                                            <p:cond delay="0"/>
                                          </p:stCondLst>
                                        </p:cTn>
                                        <p:tgtEl>
                                          <p:spTgt spid="43"/>
                                        </p:tgtEl>
                                        <p:attrNameLst>
                                          <p:attrName>style.visibility</p:attrName>
                                        </p:attrNameLst>
                                      </p:cBhvr>
                                      <p:to>
                                        <p:strVal val="visible"/>
                                      </p:to>
                                    </p:set>
                                  </p:childTnLst>
                                </p:cTn>
                              </p:par>
                            </p:childTnLst>
                          </p:cTn>
                        </p:par>
                      </p:childTnLst>
                    </p:cTn>
                  </p:par>
                  <p:par>
                    <p:cTn id="143" fill="hold">
                      <p:stCondLst>
                        <p:cond delay="indefinite"/>
                      </p:stCondLst>
                      <p:childTnLst>
                        <p:par>
                          <p:cTn id="144" fill="hold">
                            <p:stCondLst>
                              <p:cond delay="0"/>
                            </p:stCondLst>
                            <p:childTnLst>
                              <p:par>
                                <p:cTn id="145" presetID="1" presetClass="entr" presetSubtype="0" fill="hold" grpId="0" nodeType="clickEffect">
                                  <p:stCondLst>
                                    <p:cond delay="0"/>
                                  </p:stCondLst>
                                  <p:childTnLst>
                                    <p:set>
                                      <p:cBhvr>
                                        <p:cTn id="146" dur="1" fill="hold">
                                          <p:stCondLst>
                                            <p:cond delay="0"/>
                                          </p:stCondLst>
                                        </p:cTn>
                                        <p:tgtEl>
                                          <p:spTgt spid="44"/>
                                        </p:tgtEl>
                                        <p:attrNameLst>
                                          <p:attrName>style.visibility</p:attrName>
                                        </p:attrNameLst>
                                      </p:cBhvr>
                                      <p:to>
                                        <p:strVal val="visible"/>
                                      </p:to>
                                    </p:set>
                                  </p:childTnLst>
                                </p:cTn>
                              </p:par>
                            </p:childTnLst>
                          </p:cTn>
                        </p:par>
                      </p:childTnLst>
                    </p:cTn>
                  </p:par>
                  <p:par>
                    <p:cTn id="147" fill="hold">
                      <p:stCondLst>
                        <p:cond delay="indefinite"/>
                      </p:stCondLst>
                      <p:childTnLst>
                        <p:par>
                          <p:cTn id="148" fill="hold">
                            <p:stCondLst>
                              <p:cond delay="0"/>
                            </p:stCondLst>
                            <p:childTnLst>
                              <p:par>
                                <p:cTn id="149" presetID="1" presetClass="entr" presetSubtype="0" fill="hold" grpId="0" nodeType="clickEffect">
                                  <p:stCondLst>
                                    <p:cond delay="0"/>
                                  </p:stCondLst>
                                  <p:childTnLst>
                                    <p:set>
                                      <p:cBhvr>
                                        <p:cTn id="150" dur="1" fill="hold">
                                          <p:stCondLst>
                                            <p:cond delay="0"/>
                                          </p:stCondLst>
                                        </p:cTn>
                                        <p:tgtEl>
                                          <p:spTgt spid="45"/>
                                        </p:tgtEl>
                                        <p:attrNameLst>
                                          <p:attrName>style.visibility</p:attrName>
                                        </p:attrNameLst>
                                      </p:cBhvr>
                                      <p:to>
                                        <p:strVal val="visible"/>
                                      </p:to>
                                    </p:set>
                                  </p:childTnLst>
                                </p:cTn>
                              </p:par>
                            </p:childTnLst>
                          </p:cTn>
                        </p:par>
                      </p:childTnLst>
                    </p:cTn>
                  </p:par>
                  <p:par>
                    <p:cTn id="151" fill="hold">
                      <p:stCondLst>
                        <p:cond delay="indefinite"/>
                      </p:stCondLst>
                      <p:childTnLst>
                        <p:par>
                          <p:cTn id="152" fill="hold">
                            <p:stCondLst>
                              <p:cond delay="0"/>
                            </p:stCondLst>
                            <p:childTnLst>
                              <p:par>
                                <p:cTn id="153" presetID="1" presetClass="entr" presetSubtype="0" fill="hold" grpId="0" nodeType="clickEffect">
                                  <p:stCondLst>
                                    <p:cond delay="0"/>
                                  </p:stCondLst>
                                  <p:childTnLst>
                                    <p:set>
                                      <p:cBhvr>
                                        <p:cTn id="154" dur="1" fill="hold">
                                          <p:stCondLst>
                                            <p:cond delay="0"/>
                                          </p:stCondLst>
                                        </p:cTn>
                                        <p:tgtEl>
                                          <p:spTgt spid="46"/>
                                        </p:tgtEl>
                                        <p:attrNameLst>
                                          <p:attrName>style.visibility</p:attrName>
                                        </p:attrNameLst>
                                      </p:cBhvr>
                                      <p:to>
                                        <p:strVal val="visible"/>
                                      </p:to>
                                    </p:set>
                                  </p:childTnLst>
                                </p:cTn>
                              </p:par>
                            </p:childTnLst>
                          </p:cTn>
                        </p:par>
                      </p:childTnLst>
                    </p:cTn>
                  </p:par>
                  <p:par>
                    <p:cTn id="155" fill="hold">
                      <p:stCondLst>
                        <p:cond delay="indefinite"/>
                      </p:stCondLst>
                      <p:childTnLst>
                        <p:par>
                          <p:cTn id="156" fill="hold">
                            <p:stCondLst>
                              <p:cond delay="0"/>
                            </p:stCondLst>
                            <p:childTnLst>
                              <p:par>
                                <p:cTn id="157" presetID="1" presetClass="entr" presetSubtype="0" fill="hold" grpId="0" nodeType="clickEffect">
                                  <p:stCondLst>
                                    <p:cond delay="0"/>
                                  </p:stCondLst>
                                  <p:childTnLst>
                                    <p:set>
                                      <p:cBhvr>
                                        <p:cTn id="158" dur="1" fill="hold">
                                          <p:stCondLst>
                                            <p:cond delay="0"/>
                                          </p:stCondLst>
                                        </p:cTn>
                                        <p:tgtEl>
                                          <p:spTgt spid="47"/>
                                        </p:tgtEl>
                                        <p:attrNameLst>
                                          <p:attrName>style.visibility</p:attrName>
                                        </p:attrNameLst>
                                      </p:cBhvr>
                                      <p:to>
                                        <p:strVal val="visible"/>
                                      </p:to>
                                    </p:set>
                                  </p:childTnLst>
                                </p:cTn>
                              </p:par>
                            </p:childTnLst>
                          </p:cTn>
                        </p:par>
                      </p:childTnLst>
                    </p:cTn>
                  </p:par>
                  <p:par>
                    <p:cTn id="159" fill="hold">
                      <p:stCondLst>
                        <p:cond delay="indefinite"/>
                      </p:stCondLst>
                      <p:childTnLst>
                        <p:par>
                          <p:cTn id="160" fill="hold">
                            <p:stCondLst>
                              <p:cond delay="0"/>
                            </p:stCondLst>
                            <p:childTnLst>
                              <p:par>
                                <p:cTn id="161" presetID="1" presetClass="entr" presetSubtype="0" fill="hold" grpId="0" nodeType="clickEffect">
                                  <p:stCondLst>
                                    <p:cond delay="0"/>
                                  </p:stCondLst>
                                  <p:childTnLst>
                                    <p:set>
                                      <p:cBhvr>
                                        <p:cTn id="162" dur="1" fill="hold">
                                          <p:stCondLst>
                                            <p:cond delay="0"/>
                                          </p:stCondLst>
                                        </p:cTn>
                                        <p:tgtEl>
                                          <p:spTgt spid="48"/>
                                        </p:tgtEl>
                                        <p:attrNameLst>
                                          <p:attrName>style.visibility</p:attrName>
                                        </p:attrNameLst>
                                      </p:cBhvr>
                                      <p:to>
                                        <p:strVal val="visible"/>
                                      </p:to>
                                    </p:set>
                                  </p:childTnLst>
                                </p:cTn>
                              </p:par>
                            </p:childTnLst>
                          </p:cTn>
                        </p:par>
                      </p:childTnLst>
                    </p:cTn>
                  </p:par>
                  <p:par>
                    <p:cTn id="163" fill="hold">
                      <p:stCondLst>
                        <p:cond delay="indefinite"/>
                      </p:stCondLst>
                      <p:childTnLst>
                        <p:par>
                          <p:cTn id="164" fill="hold">
                            <p:stCondLst>
                              <p:cond delay="0"/>
                            </p:stCondLst>
                            <p:childTnLst>
                              <p:par>
                                <p:cTn id="165" presetID="1" presetClass="entr" presetSubtype="0" fill="hold" grpId="0" nodeType="clickEffect">
                                  <p:stCondLst>
                                    <p:cond delay="0"/>
                                  </p:stCondLst>
                                  <p:childTnLst>
                                    <p:set>
                                      <p:cBhvr>
                                        <p:cTn id="166" dur="1" fill="hold">
                                          <p:stCondLst>
                                            <p:cond delay="0"/>
                                          </p:stCondLst>
                                        </p:cTn>
                                        <p:tgtEl>
                                          <p:spTgt spid="49"/>
                                        </p:tgtEl>
                                        <p:attrNameLst>
                                          <p:attrName>style.visibility</p:attrName>
                                        </p:attrNameLst>
                                      </p:cBhvr>
                                      <p:to>
                                        <p:strVal val="visible"/>
                                      </p:to>
                                    </p:set>
                                  </p:childTnLst>
                                </p:cTn>
                              </p:par>
                            </p:childTnLst>
                          </p:cTn>
                        </p:par>
                      </p:childTnLst>
                    </p:cTn>
                  </p:par>
                  <p:par>
                    <p:cTn id="167" fill="hold">
                      <p:stCondLst>
                        <p:cond delay="indefinite"/>
                      </p:stCondLst>
                      <p:childTnLst>
                        <p:par>
                          <p:cTn id="168" fill="hold">
                            <p:stCondLst>
                              <p:cond delay="0"/>
                            </p:stCondLst>
                            <p:childTnLst>
                              <p:par>
                                <p:cTn id="169" presetID="1" presetClass="entr" presetSubtype="0" fill="hold" grpId="0" nodeType="clickEffect">
                                  <p:stCondLst>
                                    <p:cond delay="0"/>
                                  </p:stCondLst>
                                  <p:childTnLst>
                                    <p:set>
                                      <p:cBhvr>
                                        <p:cTn id="170" dur="1" fill="hold">
                                          <p:stCondLst>
                                            <p:cond delay="0"/>
                                          </p:stCondLst>
                                        </p:cTn>
                                        <p:tgtEl>
                                          <p:spTgt spid="50"/>
                                        </p:tgtEl>
                                        <p:attrNameLst>
                                          <p:attrName>style.visibility</p:attrName>
                                        </p:attrNameLst>
                                      </p:cBhvr>
                                      <p:to>
                                        <p:strVal val="visible"/>
                                      </p:to>
                                    </p:set>
                                  </p:childTnLst>
                                </p:cTn>
                              </p:par>
                            </p:childTnLst>
                          </p:cTn>
                        </p:par>
                      </p:childTnLst>
                    </p:cTn>
                  </p:par>
                  <p:par>
                    <p:cTn id="171" fill="hold">
                      <p:stCondLst>
                        <p:cond delay="indefinite"/>
                      </p:stCondLst>
                      <p:childTnLst>
                        <p:par>
                          <p:cTn id="172" fill="hold">
                            <p:stCondLst>
                              <p:cond delay="0"/>
                            </p:stCondLst>
                            <p:childTnLst>
                              <p:par>
                                <p:cTn id="173" presetID="1" presetClass="entr" presetSubtype="0" fill="hold" grpId="0" nodeType="clickEffect">
                                  <p:stCondLst>
                                    <p:cond delay="0"/>
                                  </p:stCondLst>
                                  <p:childTnLst>
                                    <p:set>
                                      <p:cBhvr>
                                        <p:cTn id="174" dur="1" fill="hold">
                                          <p:stCondLst>
                                            <p:cond delay="0"/>
                                          </p:stCondLst>
                                        </p:cTn>
                                        <p:tgtEl>
                                          <p:spTgt spid="51"/>
                                        </p:tgtEl>
                                        <p:attrNameLst>
                                          <p:attrName>style.visibility</p:attrName>
                                        </p:attrNameLst>
                                      </p:cBhvr>
                                      <p:to>
                                        <p:strVal val="visible"/>
                                      </p:to>
                                    </p:set>
                                  </p:childTnLst>
                                </p:cTn>
                              </p:par>
                            </p:childTnLst>
                          </p:cTn>
                        </p:par>
                      </p:childTnLst>
                    </p:cTn>
                  </p:par>
                  <p:par>
                    <p:cTn id="175" fill="hold">
                      <p:stCondLst>
                        <p:cond delay="indefinite"/>
                      </p:stCondLst>
                      <p:childTnLst>
                        <p:par>
                          <p:cTn id="176" fill="hold">
                            <p:stCondLst>
                              <p:cond delay="0"/>
                            </p:stCondLst>
                            <p:childTnLst>
                              <p:par>
                                <p:cTn id="177" presetID="1" presetClass="entr" presetSubtype="0" fill="hold" grpId="0" nodeType="clickEffect">
                                  <p:stCondLst>
                                    <p:cond delay="0"/>
                                  </p:stCondLst>
                                  <p:childTnLst>
                                    <p:set>
                                      <p:cBhvr>
                                        <p:cTn id="178" dur="1" fill="hold">
                                          <p:stCondLst>
                                            <p:cond delay="0"/>
                                          </p:stCondLst>
                                        </p:cTn>
                                        <p:tgtEl>
                                          <p:spTgt spid="52"/>
                                        </p:tgtEl>
                                        <p:attrNameLst>
                                          <p:attrName>style.visibility</p:attrName>
                                        </p:attrNameLst>
                                      </p:cBhvr>
                                      <p:to>
                                        <p:strVal val="visible"/>
                                      </p:to>
                                    </p:set>
                                  </p:childTnLst>
                                </p:cTn>
                              </p:par>
                            </p:childTnLst>
                          </p:cTn>
                        </p:par>
                      </p:childTnLst>
                    </p:cTn>
                  </p:par>
                  <p:par>
                    <p:cTn id="179" fill="hold">
                      <p:stCondLst>
                        <p:cond delay="indefinite"/>
                      </p:stCondLst>
                      <p:childTnLst>
                        <p:par>
                          <p:cTn id="180" fill="hold">
                            <p:stCondLst>
                              <p:cond delay="0"/>
                            </p:stCondLst>
                            <p:childTnLst>
                              <p:par>
                                <p:cTn id="181" presetID="1" presetClass="entr" presetSubtype="0" fill="hold" grpId="0" nodeType="clickEffect">
                                  <p:stCondLst>
                                    <p:cond delay="0"/>
                                  </p:stCondLst>
                                  <p:childTnLst>
                                    <p:set>
                                      <p:cBhvr>
                                        <p:cTn id="182" dur="1" fill="hold">
                                          <p:stCondLst>
                                            <p:cond delay="0"/>
                                          </p:stCondLst>
                                        </p:cTn>
                                        <p:tgtEl>
                                          <p:spTgt spid="53"/>
                                        </p:tgtEl>
                                        <p:attrNameLst>
                                          <p:attrName>style.visibility</p:attrName>
                                        </p:attrNameLst>
                                      </p:cBhvr>
                                      <p:to>
                                        <p:strVal val="visible"/>
                                      </p:to>
                                    </p:set>
                                  </p:childTnLst>
                                </p:cTn>
                              </p:par>
                            </p:childTnLst>
                          </p:cTn>
                        </p:par>
                      </p:childTnLst>
                    </p:cTn>
                  </p:par>
                  <p:par>
                    <p:cTn id="183" fill="hold">
                      <p:stCondLst>
                        <p:cond delay="indefinite"/>
                      </p:stCondLst>
                      <p:childTnLst>
                        <p:par>
                          <p:cTn id="184" fill="hold">
                            <p:stCondLst>
                              <p:cond delay="0"/>
                            </p:stCondLst>
                            <p:childTnLst>
                              <p:par>
                                <p:cTn id="185" presetID="1" presetClass="entr" presetSubtype="0" fill="hold" grpId="0" nodeType="clickEffect">
                                  <p:stCondLst>
                                    <p:cond delay="0"/>
                                  </p:stCondLst>
                                  <p:childTnLst>
                                    <p:set>
                                      <p:cBhvr>
                                        <p:cTn id="186" dur="1" fill="hold">
                                          <p:stCondLst>
                                            <p:cond delay="0"/>
                                          </p:stCondLst>
                                        </p:cTn>
                                        <p:tgtEl>
                                          <p:spTgt spid="54"/>
                                        </p:tgtEl>
                                        <p:attrNameLst>
                                          <p:attrName>style.visibility</p:attrName>
                                        </p:attrNameLst>
                                      </p:cBhvr>
                                      <p:to>
                                        <p:strVal val="visible"/>
                                      </p:to>
                                    </p:set>
                                  </p:childTnLst>
                                </p:cTn>
                              </p:par>
                            </p:childTnLst>
                          </p:cTn>
                        </p:par>
                      </p:childTnLst>
                    </p:cTn>
                  </p:par>
                  <p:par>
                    <p:cTn id="187" fill="hold">
                      <p:stCondLst>
                        <p:cond delay="indefinite"/>
                      </p:stCondLst>
                      <p:childTnLst>
                        <p:par>
                          <p:cTn id="188" fill="hold">
                            <p:stCondLst>
                              <p:cond delay="0"/>
                            </p:stCondLst>
                            <p:childTnLst>
                              <p:par>
                                <p:cTn id="189" presetID="1" presetClass="entr" presetSubtype="0" fill="hold" grpId="0" nodeType="clickEffect">
                                  <p:stCondLst>
                                    <p:cond delay="0"/>
                                  </p:stCondLst>
                                  <p:childTnLst>
                                    <p:set>
                                      <p:cBhvr>
                                        <p:cTn id="190" dur="1" fill="hold">
                                          <p:stCondLst>
                                            <p:cond delay="0"/>
                                          </p:stCondLst>
                                        </p:cTn>
                                        <p:tgtEl>
                                          <p:spTgt spid="55"/>
                                        </p:tgtEl>
                                        <p:attrNameLst>
                                          <p:attrName>style.visibility</p:attrName>
                                        </p:attrNameLst>
                                      </p:cBhvr>
                                      <p:to>
                                        <p:strVal val="visible"/>
                                      </p:to>
                                    </p:set>
                                  </p:childTnLst>
                                </p:cTn>
                              </p:par>
                            </p:childTnLst>
                          </p:cTn>
                        </p:par>
                      </p:childTnLst>
                    </p:cTn>
                  </p:par>
                  <p:par>
                    <p:cTn id="191" fill="hold">
                      <p:stCondLst>
                        <p:cond delay="indefinite"/>
                      </p:stCondLst>
                      <p:childTnLst>
                        <p:par>
                          <p:cTn id="192" fill="hold">
                            <p:stCondLst>
                              <p:cond delay="0"/>
                            </p:stCondLst>
                            <p:childTnLst>
                              <p:par>
                                <p:cTn id="193" presetID="1" presetClass="entr" presetSubtype="0" fill="hold" grpId="0" nodeType="clickEffect">
                                  <p:stCondLst>
                                    <p:cond delay="0"/>
                                  </p:stCondLst>
                                  <p:childTnLst>
                                    <p:set>
                                      <p:cBhvr>
                                        <p:cTn id="194" dur="1" fill="hold">
                                          <p:stCondLst>
                                            <p:cond delay="0"/>
                                          </p:stCondLst>
                                        </p:cTn>
                                        <p:tgtEl>
                                          <p:spTgt spid="56"/>
                                        </p:tgtEl>
                                        <p:attrNameLst>
                                          <p:attrName>style.visibility</p:attrName>
                                        </p:attrNameLst>
                                      </p:cBhvr>
                                      <p:to>
                                        <p:strVal val="visible"/>
                                      </p:to>
                                    </p:set>
                                  </p:childTnLst>
                                </p:cTn>
                              </p:par>
                            </p:childTnLst>
                          </p:cTn>
                        </p:par>
                      </p:childTnLst>
                    </p:cTn>
                  </p:par>
                  <p:par>
                    <p:cTn id="195" fill="hold">
                      <p:stCondLst>
                        <p:cond delay="indefinite"/>
                      </p:stCondLst>
                      <p:childTnLst>
                        <p:par>
                          <p:cTn id="196" fill="hold">
                            <p:stCondLst>
                              <p:cond delay="0"/>
                            </p:stCondLst>
                            <p:childTnLst>
                              <p:par>
                                <p:cTn id="197" presetID="1" presetClass="entr" presetSubtype="0" fill="hold" grpId="0" nodeType="clickEffect">
                                  <p:stCondLst>
                                    <p:cond delay="0"/>
                                  </p:stCondLst>
                                  <p:childTnLst>
                                    <p:set>
                                      <p:cBhvr>
                                        <p:cTn id="198" dur="1" fill="hold">
                                          <p:stCondLst>
                                            <p:cond delay="0"/>
                                          </p:stCondLst>
                                        </p:cTn>
                                        <p:tgtEl>
                                          <p:spTgt spid="57"/>
                                        </p:tgtEl>
                                        <p:attrNameLst>
                                          <p:attrName>style.visibility</p:attrName>
                                        </p:attrNameLst>
                                      </p:cBhvr>
                                      <p:to>
                                        <p:strVal val="visible"/>
                                      </p:to>
                                    </p:set>
                                  </p:childTnLst>
                                </p:cTn>
                              </p:par>
                            </p:childTnLst>
                          </p:cTn>
                        </p:par>
                      </p:childTnLst>
                    </p:cTn>
                  </p:par>
                  <p:par>
                    <p:cTn id="199" fill="hold">
                      <p:stCondLst>
                        <p:cond delay="indefinite"/>
                      </p:stCondLst>
                      <p:childTnLst>
                        <p:par>
                          <p:cTn id="200" fill="hold">
                            <p:stCondLst>
                              <p:cond delay="0"/>
                            </p:stCondLst>
                            <p:childTnLst>
                              <p:par>
                                <p:cTn id="201" presetID="1" presetClass="entr" presetSubtype="0" fill="hold" grpId="0" nodeType="clickEffect">
                                  <p:stCondLst>
                                    <p:cond delay="0"/>
                                  </p:stCondLst>
                                  <p:childTnLst>
                                    <p:set>
                                      <p:cBhvr>
                                        <p:cTn id="202" dur="1" fill="hold">
                                          <p:stCondLst>
                                            <p:cond delay="0"/>
                                          </p:stCondLst>
                                        </p:cTn>
                                        <p:tgtEl>
                                          <p:spTgt spid="58"/>
                                        </p:tgtEl>
                                        <p:attrNameLst>
                                          <p:attrName>style.visibility</p:attrName>
                                        </p:attrNameLst>
                                      </p:cBhvr>
                                      <p:to>
                                        <p:strVal val="visible"/>
                                      </p:to>
                                    </p:set>
                                  </p:childTnLst>
                                </p:cTn>
                              </p:par>
                            </p:childTnLst>
                          </p:cTn>
                        </p:par>
                      </p:childTnLst>
                    </p:cTn>
                  </p:par>
                  <p:par>
                    <p:cTn id="203" fill="hold">
                      <p:stCondLst>
                        <p:cond delay="indefinite"/>
                      </p:stCondLst>
                      <p:childTnLst>
                        <p:par>
                          <p:cTn id="204" fill="hold">
                            <p:stCondLst>
                              <p:cond delay="0"/>
                            </p:stCondLst>
                            <p:childTnLst>
                              <p:par>
                                <p:cTn id="205" presetID="1" presetClass="entr" presetSubtype="0" fill="hold" grpId="0" nodeType="clickEffect">
                                  <p:stCondLst>
                                    <p:cond delay="0"/>
                                  </p:stCondLst>
                                  <p:childTnLst>
                                    <p:set>
                                      <p:cBhvr>
                                        <p:cTn id="206" dur="1" fill="hold">
                                          <p:stCondLst>
                                            <p:cond delay="0"/>
                                          </p:stCondLst>
                                        </p:cTn>
                                        <p:tgtEl>
                                          <p:spTgt spid="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12" grpId="0"/>
      <p:bldP spid="13" grpId="0"/>
      <p:bldP spid="14" grpId="0"/>
      <p:bldP spid="16" grpId="0"/>
      <p:bldP spid="17" grpId="0"/>
      <p:bldP spid="18" grpId="0"/>
      <p:bldP spid="19" grpId="0"/>
      <p:bldP spid="22" grpId="0"/>
      <p:bldP spid="23" grpId="0"/>
      <p:bldP spid="24" grpId="0"/>
      <p:bldP spid="26" grpId="0"/>
      <p:bldP spid="27" grpId="0"/>
      <p:bldP spid="28" grpId="0"/>
      <p:bldP spid="2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45" grpId="0"/>
      <p:bldP spid="46" grpId="0"/>
      <p:bldP spid="47" grpId="0"/>
      <p:bldP spid="48" grpId="0"/>
      <p:bldP spid="49" grpId="0"/>
      <p:bldP spid="50" grpId="0"/>
      <p:bldP spid="51" grpId="0"/>
      <p:bldP spid="52" grpId="0"/>
      <p:bldP spid="53" grpId="0"/>
      <p:bldP spid="54" grpId="0"/>
      <p:bldP spid="55" grpId="0"/>
      <p:bldP spid="56" grpId="0"/>
      <p:bldP spid="57" grpId="0"/>
      <p:bldP spid="58" grpId="0"/>
      <p:bldP spid="5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p:txBody>
          <a:bodyPr>
            <a:normAutofit/>
          </a:bodyPr>
          <a:lstStyle/>
          <a:p>
            <a:pPr algn="just">
              <a:buNone/>
            </a:pPr>
            <a:endParaRPr lang="en-US" sz="2800" dirty="0" smtClean="0">
              <a:latin typeface="Times New Roman" pitchFamily="18" charset="0"/>
              <a:cs typeface="Times New Roman" pitchFamily="18" charset="0"/>
            </a:endParaRPr>
          </a:p>
          <a:p>
            <a:pPr algn="just"/>
            <a:r>
              <a:rPr lang="el-GR" sz="2800" dirty="0" smtClean="0">
                <a:latin typeface="Times New Roman" pitchFamily="18" charset="0"/>
                <a:cs typeface="Times New Roman" pitchFamily="18" charset="0"/>
              </a:rPr>
              <a:t>Το </a:t>
            </a:r>
            <a:r>
              <a:rPr lang="el-GR" sz="2800" dirty="0" err="1" smtClean="0">
                <a:latin typeface="Times New Roman" pitchFamily="18" charset="0"/>
                <a:cs typeface="Times New Roman" pitchFamily="18" charset="0"/>
              </a:rPr>
              <a:t>Asana</a:t>
            </a:r>
            <a:r>
              <a:rPr lang="el-GR" sz="2800" dirty="0" smtClean="0">
                <a:latin typeface="Times New Roman" pitchFamily="18" charset="0"/>
                <a:cs typeface="Times New Roman" pitchFamily="18" charset="0"/>
              </a:rPr>
              <a:t> είναι μια διαδικτυακή και κινητή εφαρμογή που έχει σχεδιαστεί για να βοηθήσει τις ομάδες να παρακολουθήσουν το έργο τους.</a:t>
            </a:r>
          </a:p>
          <a:p>
            <a:pPr algn="just"/>
            <a:r>
              <a:rPr lang="el-GR" sz="2800" dirty="0" smtClean="0">
                <a:latin typeface="Times New Roman" pitchFamily="18" charset="0"/>
                <a:cs typeface="Times New Roman" pitchFamily="18" charset="0"/>
              </a:rPr>
              <a:t>Ιδρύθηκε το 2008 από τον συνιδρυτή του</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Facebook</a:t>
            </a:r>
            <a:r>
              <a:rPr lang="el-GR"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Dustin </a:t>
            </a:r>
            <a:r>
              <a:rPr lang="en-US" sz="2800" dirty="0" err="1" smtClean="0">
                <a:latin typeface="Times New Roman" pitchFamily="18" charset="0"/>
                <a:cs typeface="Times New Roman" pitchFamily="18" charset="0"/>
              </a:rPr>
              <a:t>Moskovitz</a:t>
            </a:r>
            <a:r>
              <a:rPr lang="en-US" sz="2800" dirty="0" smtClean="0">
                <a:latin typeface="Times New Roman" pitchFamily="18" charset="0"/>
                <a:cs typeface="Times New Roman" pitchFamily="18" charset="0"/>
              </a:rPr>
              <a:t> </a:t>
            </a:r>
            <a:r>
              <a:rPr lang="el-GR" sz="2800" dirty="0" smtClean="0">
                <a:latin typeface="Times New Roman" pitchFamily="18" charset="0"/>
                <a:cs typeface="Times New Roman" pitchFamily="18" charset="0"/>
              </a:rPr>
              <a:t>και τον πρώην μηχανικό </a:t>
            </a:r>
            <a:r>
              <a:rPr lang="en-US" sz="2800" dirty="0" smtClean="0">
                <a:latin typeface="Times New Roman" pitchFamily="18" charset="0"/>
                <a:cs typeface="Times New Roman" pitchFamily="18" charset="0"/>
              </a:rPr>
              <a:t>Justin Rosenstein</a:t>
            </a:r>
          </a:p>
          <a:p>
            <a:pPr algn="just"/>
            <a:r>
              <a:rPr lang="el-GR" sz="2800" dirty="0" smtClean="0">
                <a:latin typeface="Times New Roman" pitchFamily="18" charset="0"/>
                <a:cs typeface="Times New Roman" pitchFamily="18" charset="0"/>
              </a:rPr>
              <a:t>Το </a:t>
            </a:r>
            <a:r>
              <a:rPr lang="en-US" sz="2800" dirty="0" smtClean="0">
                <a:latin typeface="Times New Roman" pitchFamily="18" charset="0"/>
                <a:cs typeface="Times New Roman" pitchFamily="18" charset="0"/>
              </a:rPr>
              <a:t>Asana </a:t>
            </a:r>
            <a:r>
              <a:rPr lang="el-GR" sz="2800" dirty="0" smtClean="0">
                <a:latin typeface="Times New Roman" pitchFamily="18" charset="0"/>
                <a:cs typeface="Times New Roman" pitchFamily="18" charset="0"/>
              </a:rPr>
              <a:t>υποστηρίζεται από </a:t>
            </a:r>
            <a:r>
              <a:rPr lang="en-US" sz="2800" dirty="0" err="1" smtClean="0">
                <a:latin typeface="Times New Roman" pitchFamily="18" charset="0"/>
                <a:cs typeface="Times New Roman" pitchFamily="18" charset="0"/>
              </a:rPr>
              <a:t>iOS</a:t>
            </a:r>
            <a:r>
              <a:rPr lang="en-US" sz="2800" dirty="0" smtClean="0">
                <a:latin typeface="Times New Roman" pitchFamily="18" charset="0"/>
                <a:cs typeface="Times New Roman" pitchFamily="18" charset="0"/>
              </a:rPr>
              <a:t> , Android </a:t>
            </a:r>
            <a:r>
              <a:rPr lang="el-GR" sz="2800" dirty="0" smtClean="0">
                <a:latin typeface="Times New Roman" pitchFamily="18" charset="0"/>
                <a:cs typeface="Times New Roman" pitchFamily="18" charset="0"/>
              </a:rPr>
              <a:t>και </a:t>
            </a:r>
            <a:r>
              <a:rPr lang="en-US" sz="2800" dirty="0" smtClean="0">
                <a:latin typeface="Times New Roman" pitchFamily="18" charset="0"/>
                <a:cs typeface="Times New Roman" pitchFamily="18" charset="0"/>
              </a:rPr>
              <a:t>Windows</a:t>
            </a:r>
            <a:endParaRPr lang="el-GR" sz="2800" dirty="0">
              <a:latin typeface="Times New Roman" pitchFamily="18" charset="0"/>
              <a:cs typeface="Times New Roman" pitchFamily="18" charset="0"/>
            </a:endParaRPr>
          </a:p>
        </p:txBody>
      </p:sp>
      <p:pic>
        <p:nvPicPr>
          <p:cNvPr id="1026" name="Picture 2" descr="Αποτέλεσμα εικόνας για asana logo"/>
          <p:cNvPicPr>
            <a:picLocks noChangeAspect="1" noChangeArrowheads="1"/>
          </p:cNvPicPr>
          <p:nvPr/>
        </p:nvPicPr>
        <p:blipFill>
          <a:blip r:embed="rId2" cstate="print"/>
          <a:srcRect/>
          <a:stretch>
            <a:fillRect/>
          </a:stretch>
        </p:blipFill>
        <p:spPr bwMode="auto">
          <a:xfrm>
            <a:off x="2643174" y="357166"/>
            <a:ext cx="3608389" cy="1036638"/>
          </a:xfrm>
          <a:prstGeom prst="rect">
            <a:avLst/>
          </a:prstGeom>
          <a:noFill/>
        </p:spPr>
      </p:pic>
      <p:sp>
        <p:nvSpPr>
          <p:cNvPr id="5" name="4 - Θέση αριθμού διαφάνειας"/>
          <p:cNvSpPr>
            <a:spLocks noGrp="1"/>
          </p:cNvSpPr>
          <p:nvPr>
            <p:ph type="sldNum" sz="quarter" idx="12"/>
          </p:nvPr>
        </p:nvSpPr>
        <p:spPr/>
        <p:txBody>
          <a:bodyPr/>
          <a:lstStyle/>
          <a:p>
            <a:fld id="{92C01CD7-ED0A-4E47-B2BD-476C151CD652}" type="slidenum">
              <a:rPr lang="el-GR" smtClean="0">
                <a:solidFill>
                  <a:schemeClr val="tx1"/>
                </a:solidFill>
              </a:rPr>
              <a:pPr/>
              <a:t>13</a:t>
            </a:fld>
            <a:endParaRPr lang="el-GR">
              <a:solidFill>
                <a:schemeClr val="tx1"/>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85728"/>
            <a:ext cx="8229600" cy="857256"/>
          </a:xfrm>
        </p:spPr>
        <p:txBody>
          <a:bodyPr>
            <a:normAutofit/>
          </a:bodyPr>
          <a:lstStyle/>
          <a:p>
            <a:r>
              <a:rPr lang="el-GR" sz="4000" b="1" dirty="0" smtClean="0">
                <a:latin typeface="Times New Roman" pitchFamily="18" charset="0"/>
                <a:cs typeface="Times New Roman" pitchFamily="18" charset="0"/>
              </a:rPr>
              <a:t>Δημιουργία λογαριασμού- Σύνδεση  </a:t>
            </a:r>
            <a:endParaRPr lang="el-GR" sz="4000" b="1" dirty="0">
              <a:latin typeface="Times New Roman" pitchFamily="18" charset="0"/>
              <a:cs typeface="Times New Roman" pitchFamily="18" charset="0"/>
            </a:endParaRPr>
          </a:p>
        </p:txBody>
      </p:sp>
      <p:pic>
        <p:nvPicPr>
          <p:cNvPr id="4" name="Picture 2" descr="C:\Users\Areti\Desktop\4ο ΕΤΟΣ\πληροφοριακά Συστήματα Διοίκησης\εικονα 1.jpg"/>
          <p:cNvPicPr>
            <a:picLocks noGrp="1" noChangeAspect="1" noChangeArrowheads="1"/>
          </p:cNvPicPr>
          <p:nvPr>
            <p:ph idx="1"/>
          </p:nvPr>
        </p:nvPicPr>
        <p:blipFill>
          <a:blip r:embed="rId2" cstate="print"/>
          <a:srcRect/>
          <a:stretch>
            <a:fillRect/>
          </a:stretch>
        </p:blipFill>
        <p:spPr bwMode="auto">
          <a:xfrm>
            <a:off x="0" y="1357298"/>
            <a:ext cx="9144000" cy="5500702"/>
          </a:xfrm>
          <a:prstGeom prst="rect">
            <a:avLst/>
          </a:prstGeom>
          <a:noFill/>
        </p:spPr>
      </p:pic>
      <p:sp>
        <p:nvSpPr>
          <p:cNvPr id="6" name="5 - Θέση αριθμού διαφάνειας"/>
          <p:cNvSpPr>
            <a:spLocks noGrp="1"/>
          </p:cNvSpPr>
          <p:nvPr>
            <p:ph type="sldNum" sz="quarter" idx="12"/>
          </p:nvPr>
        </p:nvSpPr>
        <p:spPr/>
        <p:txBody>
          <a:bodyPr/>
          <a:lstStyle/>
          <a:p>
            <a:fld id="{92C01CD7-ED0A-4E47-B2BD-476C151CD652}" type="slidenum">
              <a:rPr lang="el-GR" smtClean="0">
                <a:solidFill>
                  <a:schemeClr val="tx1"/>
                </a:solidFill>
              </a:rPr>
              <a:pPr/>
              <a:t>14</a:t>
            </a:fld>
            <a:endParaRPr lang="el-GR" dirty="0">
              <a:solidFill>
                <a:schemeClr val="tx1"/>
              </a:solidFill>
            </a:endParaRPr>
          </a:p>
        </p:txBody>
      </p:sp>
      <p:sp>
        <p:nvSpPr>
          <p:cNvPr id="8" name="7 - Βέλος προς τα επάνω"/>
          <p:cNvSpPr/>
          <p:nvPr/>
        </p:nvSpPr>
        <p:spPr>
          <a:xfrm>
            <a:off x="7500958" y="2357430"/>
            <a:ext cx="214314" cy="500066"/>
          </a:xfrm>
          <a:prstGeom prst="up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r>
              <a:rPr lang="el-GR" sz="4000" b="1" dirty="0" smtClean="0">
                <a:latin typeface="Times New Roman" pitchFamily="18" charset="0"/>
                <a:cs typeface="Times New Roman" pitchFamily="18" charset="0"/>
              </a:rPr>
              <a:t>Δημιουργία</a:t>
            </a:r>
            <a:r>
              <a:rPr lang="el-GR" sz="4000" dirty="0" smtClean="0">
                <a:latin typeface="Times New Roman" pitchFamily="18" charset="0"/>
                <a:cs typeface="Times New Roman" pitchFamily="18" charset="0"/>
              </a:rPr>
              <a:t> </a:t>
            </a:r>
            <a:r>
              <a:rPr lang="el-GR" sz="4000" b="1" dirty="0" smtClean="0">
                <a:latin typeface="Times New Roman" pitchFamily="18" charset="0"/>
                <a:cs typeface="Times New Roman" pitchFamily="18" charset="0"/>
              </a:rPr>
              <a:t>Προφίλ </a:t>
            </a:r>
            <a:endParaRPr lang="el-GR" sz="4000" b="1" dirty="0">
              <a:latin typeface="Times New Roman" pitchFamily="18" charset="0"/>
              <a:cs typeface="Times New Roman" pitchFamily="18" charset="0"/>
            </a:endParaRPr>
          </a:p>
        </p:txBody>
      </p:sp>
      <p:pic>
        <p:nvPicPr>
          <p:cNvPr id="27651" name="Picture 3" descr="C:\Users\Areti\Desktop\4ο ΕΤΟΣ\πληροφοριακά Συστήματα Διοίκησης\εικονα 3.jpg"/>
          <p:cNvPicPr>
            <a:picLocks noGrp="1" noChangeAspect="1" noChangeArrowheads="1"/>
          </p:cNvPicPr>
          <p:nvPr>
            <p:ph idx="1"/>
          </p:nvPr>
        </p:nvPicPr>
        <p:blipFill>
          <a:blip r:embed="rId2" cstate="print"/>
          <a:srcRect/>
          <a:stretch>
            <a:fillRect/>
          </a:stretch>
        </p:blipFill>
        <p:spPr bwMode="auto">
          <a:xfrm>
            <a:off x="0" y="1640706"/>
            <a:ext cx="9144000" cy="5217294"/>
          </a:xfrm>
          <a:prstGeom prst="rect">
            <a:avLst/>
          </a:prstGeom>
          <a:noFill/>
        </p:spPr>
      </p:pic>
      <p:sp>
        <p:nvSpPr>
          <p:cNvPr id="5" name="4 - Θέση αριθμού διαφάνειας"/>
          <p:cNvSpPr>
            <a:spLocks noGrp="1"/>
          </p:cNvSpPr>
          <p:nvPr>
            <p:ph type="sldNum" sz="quarter" idx="12"/>
          </p:nvPr>
        </p:nvSpPr>
        <p:spPr/>
        <p:txBody>
          <a:bodyPr/>
          <a:lstStyle/>
          <a:p>
            <a:fld id="{92C01CD7-ED0A-4E47-B2BD-476C151CD652}" type="slidenum">
              <a:rPr lang="el-GR" smtClean="0">
                <a:solidFill>
                  <a:schemeClr val="tx1"/>
                </a:solidFill>
              </a:rPr>
              <a:pPr/>
              <a:t>15</a:t>
            </a:fld>
            <a:endParaRPr lang="el-GR" dirty="0">
              <a:solidFill>
                <a:schemeClr val="tx1"/>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r>
              <a:rPr lang="el-GR" sz="4000" b="1" dirty="0" smtClean="0">
                <a:latin typeface="Times New Roman" pitchFamily="18" charset="0"/>
                <a:cs typeface="Times New Roman" pitchFamily="18" charset="0"/>
              </a:rPr>
              <a:t>Καλώς ήρθες στο λογαριασμός σου </a:t>
            </a:r>
            <a:endParaRPr lang="el-GR" sz="4000" b="1" dirty="0">
              <a:latin typeface="Times New Roman" pitchFamily="18" charset="0"/>
              <a:cs typeface="Times New Roman" pitchFamily="18" charset="0"/>
            </a:endParaRPr>
          </a:p>
        </p:txBody>
      </p:sp>
      <p:pic>
        <p:nvPicPr>
          <p:cNvPr id="28674" name="Picture 2" descr="C:\Users\Areti\Desktop\4ο ΕΤΟΣ\πληροφοριακά Συστήματα Διοίκησης\εικονα 4.jpg"/>
          <p:cNvPicPr>
            <a:picLocks noGrp="1" noChangeAspect="1" noChangeArrowheads="1"/>
          </p:cNvPicPr>
          <p:nvPr>
            <p:ph idx="1"/>
          </p:nvPr>
        </p:nvPicPr>
        <p:blipFill>
          <a:blip r:embed="rId2" cstate="print"/>
          <a:srcRect/>
          <a:stretch>
            <a:fillRect/>
          </a:stretch>
        </p:blipFill>
        <p:spPr bwMode="auto">
          <a:xfrm>
            <a:off x="0" y="1670228"/>
            <a:ext cx="9144000" cy="5187772"/>
          </a:xfrm>
          <a:prstGeom prst="rect">
            <a:avLst/>
          </a:prstGeom>
          <a:noFill/>
        </p:spPr>
      </p:pic>
      <p:sp>
        <p:nvSpPr>
          <p:cNvPr id="5" name="4 - Θέση αριθμού διαφάνειας"/>
          <p:cNvSpPr>
            <a:spLocks noGrp="1"/>
          </p:cNvSpPr>
          <p:nvPr>
            <p:ph type="sldNum" sz="quarter" idx="12"/>
          </p:nvPr>
        </p:nvSpPr>
        <p:spPr/>
        <p:txBody>
          <a:bodyPr/>
          <a:lstStyle/>
          <a:p>
            <a:fld id="{92C01CD7-ED0A-4E47-B2BD-476C151CD652}" type="slidenum">
              <a:rPr lang="el-GR" smtClean="0">
                <a:solidFill>
                  <a:schemeClr val="tx1"/>
                </a:solidFill>
              </a:rPr>
              <a:pPr/>
              <a:t>16</a:t>
            </a:fld>
            <a:endParaRPr lang="el-GR" dirty="0">
              <a:solidFill>
                <a:schemeClr val="tx1"/>
              </a:solidFill>
            </a:endParaRPr>
          </a:p>
        </p:txBody>
      </p:sp>
      <p:sp>
        <p:nvSpPr>
          <p:cNvPr id="7" name="6 - Βέλος προς τα επάνω"/>
          <p:cNvSpPr/>
          <p:nvPr/>
        </p:nvSpPr>
        <p:spPr>
          <a:xfrm>
            <a:off x="8786842" y="2500306"/>
            <a:ext cx="214314" cy="571504"/>
          </a:xfrm>
          <a:prstGeom prst="up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r>
              <a:rPr lang="el-GR" sz="4000" b="1" dirty="0" smtClean="0">
                <a:latin typeface="Times New Roman" pitchFamily="18" charset="0"/>
                <a:cs typeface="Times New Roman" pitchFamily="18" charset="0"/>
              </a:rPr>
              <a:t>Δημιουργία Ομάδας </a:t>
            </a:r>
            <a:endParaRPr lang="el-GR" sz="4000" b="1" dirty="0">
              <a:latin typeface="Times New Roman" pitchFamily="18" charset="0"/>
              <a:cs typeface="Times New Roman" pitchFamily="18" charset="0"/>
            </a:endParaRPr>
          </a:p>
        </p:txBody>
      </p:sp>
      <p:pic>
        <p:nvPicPr>
          <p:cNvPr id="29698" name="Picture 2" descr="C:\Users\Areti\Desktop\4ο ΕΤΟΣ\πληροφοριακά Συστήματα Διοίκησης\εικονα 5.jpg"/>
          <p:cNvPicPr>
            <a:picLocks noGrp="1" noChangeAspect="1" noChangeArrowheads="1"/>
          </p:cNvPicPr>
          <p:nvPr>
            <p:ph idx="1"/>
          </p:nvPr>
        </p:nvPicPr>
        <p:blipFill>
          <a:blip r:embed="rId2" cstate="print"/>
          <a:srcRect/>
          <a:stretch>
            <a:fillRect/>
          </a:stretch>
        </p:blipFill>
        <p:spPr bwMode="auto">
          <a:xfrm>
            <a:off x="0" y="1673240"/>
            <a:ext cx="9144000" cy="5184760"/>
          </a:xfrm>
          <a:prstGeom prst="rect">
            <a:avLst/>
          </a:prstGeom>
          <a:noFill/>
        </p:spPr>
      </p:pic>
      <p:sp>
        <p:nvSpPr>
          <p:cNvPr id="5" name="4 - Θέση αριθμού διαφάνειας"/>
          <p:cNvSpPr>
            <a:spLocks noGrp="1"/>
          </p:cNvSpPr>
          <p:nvPr>
            <p:ph type="sldNum" sz="quarter" idx="12"/>
          </p:nvPr>
        </p:nvSpPr>
        <p:spPr/>
        <p:txBody>
          <a:bodyPr/>
          <a:lstStyle/>
          <a:p>
            <a:fld id="{92C01CD7-ED0A-4E47-B2BD-476C151CD652}" type="slidenum">
              <a:rPr lang="el-GR" smtClean="0">
                <a:solidFill>
                  <a:schemeClr val="tx1"/>
                </a:solidFill>
              </a:rPr>
              <a:pPr/>
              <a:t>17</a:t>
            </a:fld>
            <a:endParaRPr lang="el-GR" dirty="0">
              <a:solidFill>
                <a:schemeClr val="tx1"/>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r>
              <a:rPr lang="el-GR" sz="4000" b="1" dirty="0" smtClean="0">
                <a:latin typeface="Times New Roman" pitchFamily="18" charset="0"/>
                <a:cs typeface="Times New Roman" pitchFamily="18" charset="0"/>
              </a:rPr>
              <a:t>Ονομασία Ομάδας </a:t>
            </a:r>
            <a:endParaRPr lang="el-GR" sz="4000" b="1" dirty="0">
              <a:latin typeface="Times New Roman" pitchFamily="18" charset="0"/>
              <a:cs typeface="Times New Roman" pitchFamily="18" charset="0"/>
            </a:endParaRPr>
          </a:p>
        </p:txBody>
      </p:sp>
      <p:pic>
        <p:nvPicPr>
          <p:cNvPr id="30724" name="Picture 4" descr="C:\Users\Areti\Desktop\4ο ΕΤΟΣ\πληροφοριακά Συστήματα Διοίκησης\εικονα 9.jpg"/>
          <p:cNvPicPr>
            <a:picLocks noGrp="1" noChangeAspect="1" noChangeArrowheads="1"/>
          </p:cNvPicPr>
          <p:nvPr>
            <p:ph idx="1"/>
          </p:nvPr>
        </p:nvPicPr>
        <p:blipFill>
          <a:blip r:embed="rId2" cstate="print"/>
          <a:srcRect/>
          <a:stretch>
            <a:fillRect/>
          </a:stretch>
        </p:blipFill>
        <p:spPr bwMode="auto">
          <a:xfrm>
            <a:off x="0" y="1682276"/>
            <a:ext cx="9144000" cy="5175723"/>
          </a:xfrm>
          <a:prstGeom prst="rect">
            <a:avLst/>
          </a:prstGeom>
          <a:noFill/>
        </p:spPr>
      </p:pic>
      <p:sp>
        <p:nvSpPr>
          <p:cNvPr id="5" name="4 - Θέση αριθμού διαφάνειας"/>
          <p:cNvSpPr>
            <a:spLocks noGrp="1"/>
          </p:cNvSpPr>
          <p:nvPr>
            <p:ph type="sldNum" sz="quarter" idx="12"/>
          </p:nvPr>
        </p:nvSpPr>
        <p:spPr/>
        <p:txBody>
          <a:bodyPr/>
          <a:lstStyle/>
          <a:p>
            <a:fld id="{92C01CD7-ED0A-4E47-B2BD-476C151CD652}" type="slidenum">
              <a:rPr lang="el-GR" smtClean="0">
                <a:solidFill>
                  <a:schemeClr val="tx1"/>
                </a:solidFill>
              </a:rPr>
              <a:pPr/>
              <a:t>18</a:t>
            </a:fld>
            <a:endParaRPr lang="el-GR" dirty="0">
              <a:solidFill>
                <a:schemeClr val="tx1"/>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4638"/>
            <a:ext cx="8229600" cy="868346"/>
          </a:xfrm>
        </p:spPr>
        <p:txBody>
          <a:bodyPr/>
          <a:lstStyle/>
          <a:p>
            <a:r>
              <a:rPr lang="el-GR" b="1" dirty="0" smtClean="0">
                <a:latin typeface="Times New Roman" pitchFamily="18" charset="0"/>
                <a:cs typeface="Times New Roman" pitchFamily="18" charset="0"/>
              </a:rPr>
              <a:t>Προσθήκη εργασιών </a:t>
            </a:r>
            <a:endParaRPr lang="el-GR" b="1" dirty="0">
              <a:latin typeface="Times New Roman" pitchFamily="18" charset="0"/>
              <a:cs typeface="Times New Roman" pitchFamily="18" charset="0"/>
            </a:endParaRPr>
          </a:p>
        </p:txBody>
      </p:sp>
      <p:pic>
        <p:nvPicPr>
          <p:cNvPr id="4" name="Picture 3" descr="C:\Users\Areti\Desktop\4ο ΕΤΟΣ\πληροφοριακά Συστήματα Διοίκησης\εικονα 10.jpg"/>
          <p:cNvPicPr>
            <a:picLocks noGrp="1" noChangeAspect="1" noChangeArrowheads="1"/>
          </p:cNvPicPr>
          <p:nvPr>
            <p:ph idx="1"/>
          </p:nvPr>
        </p:nvPicPr>
        <p:blipFill>
          <a:blip r:embed="rId2" cstate="print"/>
          <a:srcRect/>
          <a:stretch>
            <a:fillRect/>
          </a:stretch>
        </p:blipFill>
        <p:spPr bwMode="auto">
          <a:xfrm>
            <a:off x="0" y="1214422"/>
            <a:ext cx="9144000" cy="5643578"/>
          </a:xfrm>
          <a:prstGeom prst="rect">
            <a:avLst/>
          </a:prstGeom>
          <a:noFill/>
        </p:spPr>
      </p:pic>
      <p:sp>
        <p:nvSpPr>
          <p:cNvPr id="6" name="5 - Θέση αριθμού διαφάνειας"/>
          <p:cNvSpPr>
            <a:spLocks noGrp="1"/>
          </p:cNvSpPr>
          <p:nvPr>
            <p:ph type="sldNum" sz="quarter" idx="12"/>
          </p:nvPr>
        </p:nvSpPr>
        <p:spPr/>
        <p:txBody>
          <a:bodyPr/>
          <a:lstStyle/>
          <a:p>
            <a:fld id="{92C01CD7-ED0A-4E47-B2BD-476C151CD652}" type="slidenum">
              <a:rPr lang="el-GR" smtClean="0">
                <a:solidFill>
                  <a:schemeClr val="tx1"/>
                </a:solidFill>
              </a:rPr>
              <a:pPr/>
              <a:t>19</a:t>
            </a:fld>
            <a:endParaRPr lang="el-GR" dirty="0">
              <a:solidFill>
                <a:schemeClr val="tx1"/>
              </a:solidFill>
            </a:endParaRPr>
          </a:p>
        </p:txBody>
      </p:sp>
      <p:sp>
        <p:nvSpPr>
          <p:cNvPr id="7" name="6 - Βέλος προς τα κάτω"/>
          <p:cNvSpPr/>
          <p:nvPr/>
        </p:nvSpPr>
        <p:spPr>
          <a:xfrm>
            <a:off x="285720" y="2428868"/>
            <a:ext cx="285752" cy="428628"/>
          </a:xfrm>
          <a:prstGeom prst="down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0" name="9 - Έλλειψη"/>
          <p:cNvSpPr/>
          <p:nvPr/>
        </p:nvSpPr>
        <p:spPr>
          <a:xfrm>
            <a:off x="4714876" y="2357430"/>
            <a:ext cx="357190" cy="2857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ox(in)">
                                      <p:cBhvr>
                                        <p:cTn id="1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357166"/>
            <a:ext cx="8229600" cy="1143008"/>
          </a:xfrm>
        </p:spPr>
        <p:txBody>
          <a:bodyPr>
            <a:normAutofit/>
          </a:bodyPr>
          <a:lstStyle/>
          <a:p>
            <a:r>
              <a:rPr lang="el-GR" sz="4800" b="1" dirty="0" smtClean="0">
                <a:latin typeface="Times New Roman" pitchFamily="18" charset="0"/>
                <a:cs typeface="Times New Roman" pitchFamily="18" charset="0"/>
              </a:rPr>
              <a:t>Περιεχόμενα</a:t>
            </a:r>
            <a:endParaRPr lang="el-GR" sz="4800" b="1" dirty="0">
              <a:latin typeface="Times New Roman" pitchFamily="18" charset="0"/>
              <a:cs typeface="Times New Roman" pitchFamily="18" charset="0"/>
            </a:endParaRPr>
          </a:p>
        </p:txBody>
      </p:sp>
      <p:sp>
        <p:nvSpPr>
          <p:cNvPr id="3" name="2 - Θέση περιεχομένου"/>
          <p:cNvSpPr>
            <a:spLocks noGrp="1"/>
          </p:cNvSpPr>
          <p:nvPr>
            <p:ph idx="1"/>
          </p:nvPr>
        </p:nvSpPr>
        <p:spPr>
          <a:xfrm>
            <a:off x="457200" y="2285992"/>
            <a:ext cx="8229600" cy="3840171"/>
          </a:xfrm>
        </p:spPr>
        <p:txBody>
          <a:bodyPr/>
          <a:lstStyle/>
          <a:p>
            <a:pPr>
              <a:buBlip>
                <a:blip r:embed="rId2"/>
              </a:buBlip>
            </a:pPr>
            <a:r>
              <a:rPr lang="el-GR" dirty="0" smtClean="0">
                <a:latin typeface="Times New Roman" pitchFamily="18" charset="0"/>
                <a:cs typeface="Times New Roman" pitchFamily="18" charset="0"/>
              </a:rPr>
              <a:t>Ανάλυση </a:t>
            </a:r>
            <a:r>
              <a:rPr lang="en-US" dirty="0" smtClean="0">
                <a:latin typeface="Times New Roman" pitchFamily="18" charset="0"/>
                <a:cs typeface="Times New Roman" pitchFamily="18" charset="0"/>
              </a:rPr>
              <a:t>SWOT</a:t>
            </a:r>
          </a:p>
          <a:p>
            <a:pPr>
              <a:buBlip>
                <a:blip r:embed="rId2"/>
              </a:buBlip>
            </a:pPr>
            <a:r>
              <a:rPr lang="el-GR" dirty="0" smtClean="0">
                <a:latin typeface="Times New Roman" pitchFamily="18" charset="0"/>
                <a:cs typeface="Times New Roman" pitchFamily="18" charset="0"/>
              </a:rPr>
              <a:t>Ανάλυση </a:t>
            </a:r>
            <a:r>
              <a:rPr lang="en-US" dirty="0" smtClean="0">
                <a:latin typeface="Times New Roman" pitchFamily="18" charset="0"/>
                <a:cs typeface="Times New Roman" pitchFamily="18" charset="0"/>
              </a:rPr>
              <a:t>PEST </a:t>
            </a:r>
            <a:endParaRPr lang="el-GR" dirty="0" smtClean="0">
              <a:latin typeface="Times New Roman" pitchFamily="18" charset="0"/>
              <a:cs typeface="Times New Roman" pitchFamily="18" charset="0"/>
            </a:endParaRPr>
          </a:p>
          <a:p>
            <a:pPr>
              <a:buBlip>
                <a:blip r:embed="rId2"/>
              </a:buBlip>
            </a:pPr>
            <a:r>
              <a:rPr lang="el-GR" dirty="0" smtClean="0">
                <a:latin typeface="Times New Roman" pitchFamily="18" charset="0"/>
                <a:cs typeface="Times New Roman" pitchFamily="18" charset="0"/>
              </a:rPr>
              <a:t>Τρόποι αστοχίας &amp; ανάλυση αποτελεσμάτων (</a:t>
            </a:r>
            <a:r>
              <a:rPr lang="en-US" dirty="0" smtClean="0">
                <a:latin typeface="Times New Roman" pitchFamily="18" charset="0"/>
                <a:cs typeface="Times New Roman" pitchFamily="18" charset="0"/>
              </a:rPr>
              <a:t>FMEA)</a:t>
            </a:r>
          </a:p>
          <a:p>
            <a:pPr>
              <a:buBlip>
                <a:blip r:embed="rId2"/>
              </a:buBlip>
            </a:pPr>
            <a:r>
              <a:rPr lang="en-US" dirty="0" smtClean="0">
                <a:latin typeface="Times New Roman" pitchFamily="18" charset="0"/>
                <a:cs typeface="Times New Roman" pitchFamily="18" charset="0"/>
              </a:rPr>
              <a:t>Asana </a:t>
            </a:r>
          </a:p>
          <a:p>
            <a:pPr>
              <a:buBlip>
                <a:blip r:embed="rId2"/>
              </a:buBlip>
            </a:pPr>
            <a:r>
              <a:rPr lang="en-US" dirty="0" smtClean="0">
                <a:latin typeface="Times New Roman" pitchFamily="18" charset="0"/>
                <a:cs typeface="Times New Roman" pitchFamily="18" charset="0"/>
              </a:rPr>
              <a:t>Balanced Scorecard</a:t>
            </a:r>
          </a:p>
        </p:txBody>
      </p:sp>
      <p:sp>
        <p:nvSpPr>
          <p:cNvPr id="5" name="4 - Θέση αριθμού διαφάνειας"/>
          <p:cNvSpPr>
            <a:spLocks noGrp="1"/>
          </p:cNvSpPr>
          <p:nvPr>
            <p:ph type="sldNum" sz="quarter" idx="12"/>
          </p:nvPr>
        </p:nvSpPr>
        <p:spPr/>
        <p:txBody>
          <a:bodyPr/>
          <a:lstStyle/>
          <a:p>
            <a:fld id="{92C01CD7-ED0A-4E47-B2BD-476C151CD652}" type="slidenum">
              <a:rPr lang="el-GR" smtClean="0">
                <a:solidFill>
                  <a:schemeClr val="tx1"/>
                </a:solidFill>
              </a:rPr>
              <a:pPr/>
              <a:t>2</a:t>
            </a:fld>
            <a:endParaRPr lang="el-GR">
              <a:solidFill>
                <a:schemeClr val="tx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7" name="Picture 3" descr="C:\Users\Areti\Desktop\4ο ΕΤΟΣ\πληροφοριακά Συστήματα Διοίκησης\εικονα 10.jpg"/>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noFill/>
        </p:spPr>
      </p:pic>
      <p:sp>
        <p:nvSpPr>
          <p:cNvPr id="3" name="2 - Βέλος προς τα κάτω"/>
          <p:cNvSpPr/>
          <p:nvPr/>
        </p:nvSpPr>
        <p:spPr>
          <a:xfrm>
            <a:off x="2000232" y="1357298"/>
            <a:ext cx="357190" cy="549780"/>
          </a:xfrm>
          <a:prstGeom prst="down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4" name="3 - Αριστερό βέλος"/>
          <p:cNvSpPr/>
          <p:nvPr/>
        </p:nvSpPr>
        <p:spPr>
          <a:xfrm>
            <a:off x="8072462" y="2857496"/>
            <a:ext cx="714380" cy="357190"/>
          </a:xfrm>
          <a:prstGeom prst="lef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5" name="4 - Αριστερό βέλος"/>
          <p:cNvSpPr/>
          <p:nvPr/>
        </p:nvSpPr>
        <p:spPr>
          <a:xfrm>
            <a:off x="7643834" y="5000636"/>
            <a:ext cx="714380" cy="357190"/>
          </a:xfrm>
          <a:prstGeom prst="lef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6" name="5 - Βέλος προς τα επάνω"/>
          <p:cNvSpPr/>
          <p:nvPr/>
        </p:nvSpPr>
        <p:spPr>
          <a:xfrm>
            <a:off x="4929190" y="3857628"/>
            <a:ext cx="285752" cy="500066"/>
          </a:xfrm>
          <a:prstGeom prst="up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8" name="7 - Διάγραμμα ροής: Διεργασία"/>
          <p:cNvSpPr/>
          <p:nvPr/>
        </p:nvSpPr>
        <p:spPr>
          <a:xfrm>
            <a:off x="7429520" y="1500174"/>
            <a:ext cx="1428760" cy="785818"/>
          </a:xfrm>
          <a:prstGeom prst="flowChartProcess">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0" name="9 - Θέση αριθμού διαφάνειας"/>
          <p:cNvSpPr>
            <a:spLocks noGrp="1"/>
          </p:cNvSpPr>
          <p:nvPr>
            <p:ph type="sldNum" sz="quarter" idx="12"/>
          </p:nvPr>
        </p:nvSpPr>
        <p:spPr/>
        <p:txBody>
          <a:bodyPr/>
          <a:lstStyle/>
          <a:p>
            <a:fld id="{92C01CD7-ED0A-4E47-B2BD-476C151CD652}" type="slidenum">
              <a:rPr lang="el-GR" smtClean="0">
                <a:solidFill>
                  <a:schemeClr val="tx1"/>
                </a:solidFill>
              </a:rPr>
              <a:pPr/>
              <a:t>20</a:t>
            </a:fld>
            <a:endParaRPr lang="el-GR"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blinds(horizontal)">
                                      <p:cBhvr>
                                        <p:cTn id="3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fontScale="90000"/>
          </a:bodyPr>
          <a:lstStyle/>
          <a:p>
            <a:r>
              <a:rPr lang="el-GR" b="1" dirty="0" smtClean="0">
                <a:latin typeface="Times New Roman" pitchFamily="18" charset="0"/>
                <a:cs typeface="Times New Roman" pitchFamily="18" charset="0"/>
              </a:rPr>
              <a:t>Εμφάνιση εργασιών στο ημερολόγιο</a:t>
            </a:r>
            <a:endParaRPr lang="el-GR" b="1" dirty="0">
              <a:latin typeface="Times New Roman" pitchFamily="18" charset="0"/>
              <a:cs typeface="Times New Roman" pitchFamily="18" charset="0"/>
            </a:endParaRPr>
          </a:p>
        </p:txBody>
      </p:sp>
      <p:pic>
        <p:nvPicPr>
          <p:cNvPr id="34818" name="Picture 2" descr="C:\Users\Areti\Desktop\4ο ΕΤΟΣ\πληροφοριακά Συστήματα Διοίκησης\εικονα 12.jpg"/>
          <p:cNvPicPr>
            <a:picLocks noGrp="1" noChangeAspect="1" noChangeArrowheads="1"/>
          </p:cNvPicPr>
          <p:nvPr>
            <p:ph idx="1"/>
          </p:nvPr>
        </p:nvPicPr>
        <p:blipFill>
          <a:blip r:embed="rId2" cstate="print"/>
          <a:srcRect/>
          <a:stretch>
            <a:fillRect/>
          </a:stretch>
        </p:blipFill>
        <p:spPr bwMode="auto">
          <a:xfrm>
            <a:off x="0" y="1682276"/>
            <a:ext cx="9144000" cy="5175723"/>
          </a:xfrm>
          <a:prstGeom prst="rect">
            <a:avLst/>
          </a:prstGeom>
          <a:noFill/>
        </p:spPr>
      </p:pic>
      <p:sp>
        <p:nvSpPr>
          <p:cNvPr id="5" name="4 - Θέση αριθμού διαφάνειας"/>
          <p:cNvSpPr>
            <a:spLocks noGrp="1"/>
          </p:cNvSpPr>
          <p:nvPr>
            <p:ph type="sldNum" sz="quarter" idx="12"/>
          </p:nvPr>
        </p:nvSpPr>
        <p:spPr/>
        <p:txBody>
          <a:bodyPr/>
          <a:lstStyle/>
          <a:p>
            <a:fld id="{92C01CD7-ED0A-4E47-B2BD-476C151CD652}" type="slidenum">
              <a:rPr lang="el-GR" smtClean="0">
                <a:solidFill>
                  <a:schemeClr val="tx1"/>
                </a:solidFill>
              </a:rPr>
              <a:pPr/>
              <a:t>21</a:t>
            </a:fld>
            <a:endParaRPr lang="el-GR" dirty="0">
              <a:solidFill>
                <a:schemeClr val="tx1"/>
              </a:solidFill>
            </a:endParaRPr>
          </a:p>
        </p:txBody>
      </p:sp>
      <p:sp>
        <p:nvSpPr>
          <p:cNvPr id="6" name="5 - Βέλος προς τα επάνω"/>
          <p:cNvSpPr/>
          <p:nvPr/>
        </p:nvSpPr>
        <p:spPr>
          <a:xfrm>
            <a:off x="5072066" y="2857496"/>
            <a:ext cx="214314" cy="428628"/>
          </a:xfrm>
          <a:prstGeom prst="up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b="1" dirty="0" smtClean="0">
                <a:latin typeface="Times New Roman" pitchFamily="18" charset="0"/>
                <a:cs typeface="Times New Roman" pitchFamily="18" charset="0"/>
              </a:rPr>
              <a:t>Δήλωση ολοκλήρωσης εργασίας</a:t>
            </a:r>
            <a:endParaRPr lang="el-GR" b="1" dirty="0">
              <a:latin typeface="Times New Roman" pitchFamily="18" charset="0"/>
              <a:cs typeface="Times New Roman" pitchFamily="18" charset="0"/>
            </a:endParaRPr>
          </a:p>
        </p:txBody>
      </p:sp>
      <p:pic>
        <p:nvPicPr>
          <p:cNvPr id="35843" name="Picture 3" descr="C:\Users\Areti\Desktop\4ο ΕΤΟΣ\πληροφοριακά Συστήματα Διοίκησης\εικονα 15.jpg"/>
          <p:cNvPicPr>
            <a:picLocks noGrp="1" noChangeAspect="1" noChangeArrowheads="1"/>
          </p:cNvPicPr>
          <p:nvPr>
            <p:ph idx="1"/>
          </p:nvPr>
        </p:nvPicPr>
        <p:blipFill>
          <a:blip r:embed="rId2" cstate="print"/>
          <a:srcRect/>
          <a:stretch>
            <a:fillRect/>
          </a:stretch>
        </p:blipFill>
        <p:spPr bwMode="auto">
          <a:xfrm>
            <a:off x="0" y="1676252"/>
            <a:ext cx="9144000" cy="5181748"/>
          </a:xfrm>
          <a:prstGeom prst="rect">
            <a:avLst/>
          </a:prstGeom>
          <a:noFill/>
        </p:spPr>
      </p:pic>
      <p:sp>
        <p:nvSpPr>
          <p:cNvPr id="5" name="4 - Θέση αριθμού διαφάνειας"/>
          <p:cNvSpPr>
            <a:spLocks noGrp="1"/>
          </p:cNvSpPr>
          <p:nvPr>
            <p:ph type="sldNum" sz="quarter" idx="12"/>
          </p:nvPr>
        </p:nvSpPr>
        <p:spPr/>
        <p:txBody>
          <a:bodyPr/>
          <a:lstStyle/>
          <a:p>
            <a:fld id="{92C01CD7-ED0A-4E47-B2BD-476C151CD652}" type="slidenum">
              <a:rPr lang="el-GR" smtClean="0"/>
              <a:pPr/>
              <a:t>22</a:t>
            </a:fld>
            <a:endParaRPr lang="el-G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fontScale="90000"/>
          </a:bodyPr>
          <a:lstStyle/>
          <a:p>
            <a:r>
              <a:rPr lang="el-GR" b="1" dirty="0" smtClean="0">
                <a:latin typeface="Times New Roman" pitchFamily="18" charset="0"/>
                <a:cs typeface="Times New Roman" pitchFamily="18" charset="0"/>
              </a:rPr>
              <a:t>Δήλωση ολοκλήρωσης στο ημερολόγιο </a:t>
            </a:r>
            <a:endParaRPr lang="el-GR" b="1" dirty="0">
              <a:latin typeface="Times New Roman" pitchFamily="18" charset="0"/>
              <a:cs typeface="Times New Roman" pitchFamily="18" charset="0"/>
            </a:endParaRPr>
          </a:p>
        </p:txBody>
      </p:sp>
      <p:pic>
        <p:nvPicPr>
          <p:cNvPr id="36866" name="Picture 2" descr="C:\Users\Areti\Desktop\4ο ΕΤΟΣ\πληροφοριακά Συστήματα Διοίκησης\εικονα 14.jpg"/>
          <p:cNvPicPr>
            <a:picLocks noGrp="1" noChangeAspect="1" noChangeArrowheads="1"/>
          </p:cNvPicPr>
          <p:nvPr>
            <p:ph idx="1"/>
          </p:nvPr>
        </p:nvPicPr>
        <p:blipFill>
          <a:blip r:embed="rId2" cstate="print"/>
          <a:srcRect/>
          <a:stretch>
            <a:fillRect/>
          </a:stretch>
        </p:blipFill>
        <p:spPr bwMode="auto">
          <a:xfrm>
            <a:off x="0" y="1670228"/>
            <a:ext cx="9144000" cy="5187772"/>
          </a:xfrm>
          <a:prstGeom prst="rect">
            <a:avLst/>
          </a:prstGeom>
          <a:noFill/>
        </p:spPr>
      </p:pic>
      <p:sp>
        <p:nvSpPr>
          <p:cNvPr id="5" name="4 - Θέση αριθμού διαφάνειας"/>
          <p:cNvSpPr>
            <a:spLocks noGrp="1"/>
          </p:cNvSpPr>
          <p:nvPr>
            <p:ph type="sldNum" sz="quarter" idx="12"/>
          </p:nvPr>
        </p:nvSpPr>
        <p:spPr/>
        <p:txBody>
          <a:bodyPr/>
          <a:lstStyle/>
          <a:p>
            <a:fld id="{92C01CD7-ED0A-4E47-B2BD-476C151CD652}" type="slidenum">
              <a:rPr lang="el-GR" smtClean="0"/>
              <a:pPr/>
              <a:t>23</a:t>
            </a:fld>
            <a:endParaRPr lang="el-GR"/>
          </a:p>
        </p:txBody>
      </p:sp>
      <p:cxnSp>
        <p:nvCxnSpPr>
          <p:cNvPr id="9" name="8 - Ευθεία γραμμή σύνδεσης"/>
          <p:cNvCxnSpPr/>
          <p:nvPr/>
        </p:nvCxnSpPr>
        <p:spPr>
          <a:xfrm>
            <a:off x="4500562" y="5500702"/>
            <a:ext cx="1143008" cy="158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10 - Ευθεία γραμμή σύνδεσης"/>
          <p:cNvCxnSpPr/>
          <p:nvPr/>
        </p:nvCxnSpPr>
        <p:spPr>
          <a:xfrm>
            <a:off x="1643042" y="5500702"/>
            <a:ext cx="1143008" cy="158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r>
              <a:rPr lang="el-GR" sz="4000" b="1" dirty="0" smtClean="0">
                <a:latin typeface="Times New Roman" pitchFamily="18" charset="0"/>
                <a:cs typeface="Times New Roman" pitchFamily="18" charset="0"/>
              </a:rPr>
              <a:t>Πρόοδος της Παρουσίασης </a:t>
            </a:r>
            <a:endParaRPr lang="el-GR" sz="4000" b="1" dirty="0">
              <a:latin typeface="Times New Roman" pitchFamily="18" charset="0"/>
              <a:cs typeface="Times New Roman" pitchFamily="18" charset="0"/>
            </a:endParaRPr>
          </a:p>
        </p:txBody>
      </p:sp>
      <p:pic>
        <p:nvPicPr>
          <p:cNvPr id="1028" name="Picture 4" descr="C:\Users\Areti\Desktop\4ο ΕΤΟΣ\πληροφοριακά Συστήματα Διοίκησης\εικονα 19.jpg"/>
          <p:cNvPicPr>
            <a:picLocks noGrp="1" noChangeAspect="1" noChangeArrowheads="1"/>
          </p:cNvPicPr>
          <p:nvPr>
            <p:ph idx="1"/>
          </p:nvPr>
        </p:nvPicPr>
        <p:blipFill>
          <a:blip r:embed="rId2" cstate="print"/>
          <a:srcRect/>
          <a:stretch>
            <a:fillRect/>
          </a:stretch>
        </p:blipFill>
        <p:spPr bwMode="auto">
          <a:xfrm>
            <a:off x="0" y="1357298"/>
            <a:ext cx="9144000" cy="5500702"/>
          </a:xfrm>
          <a:prstGeom prst="rect">
            <a:avLst/>
          </a:prstGeom>
          <a:noFill/>
        </p:spPr>
      </p:pic>
      <p:sp>
        <p:nvSpPr>
          <p:cNvPr id="11" name="10 - TextBox"/>
          <p:cNvSpPr txBox="1"/>
          <p:nvPr/>
        </p:nvSpPr>
        <p:spPr>
          <a:xfrm>
            <a:off x="6072198" y="4929198"/>
            <a:ext cx="1214446" cy="230832"/>
          </a:xfrm>
          <a:prstGeom prst="rect">
            <a:avLst/>
          </a:prstGeom>
          <a:noFill/>
        </p:spPr>
        <p:txBody>
          <a:bodyPr wrap="square" rtlCol="0">
            <a:spAutoFit/>
          </a:bodyPr>
          <a:lstStyle/>
          <a:p>
            <a:r>
              <a:rPr lang="el-GR" sz="900" dirty="0" smtClean="0">
                <a:latin typeface="Times New Roman" pitchFamily="18" charset="0"/>
                <a:cs typeface="Times New Roman" pitchFamily="18" charset="0"/>
              </a:rPr>
              <a:t>Είναι σε καλό δρόμο</a:t>
            </a:r>
            <a:endParaRPr lang="el-GR" sz="900" dirty="0">
              <a:latin typeface="Times New Roman" pitchFamily="18" charset="0"/>
              <a:cs typeface="Times New Roman" pitchFamily="18" charset="0"/>
            </a:endParaRPr>
          </a:p>
        </p:txBody>
      </p:sp>
      <p:sp>
        <p:nvSpPr>
          <p:cNvPr id="12" name="11 - TextBox"/>
          <p:cNvSpPr txBox="1"/>
          <p:nvPr/>
        </p:nvSpPr>
        <p:spPr>
          <a:xfrm>
            <a:off x="2214546" y="4572007"/>
            <a:ext cx="1571636" cy="369332"/>
          </a:xfrm>
          <a:prstGeom prst="rect">
            <a:avLst/>
          </a:prstGeom>
          <a:noFill/>
        </p:spPr>
        <p:txBody>
          <a:bodyPr wrap="square" rtlCol="0">
            <a:spAutoFit/>
          </a:bodyPr>
          <a:lstStyle/>
          <a:p>
            <a:r>
              <a:rPr lang="el-GR" sz="900" dirty="0" smtClean="0">
                <a:latin typeface="Times New Roman" pitchFamily="18" charset="0"/>
                <a:cs typeface="Times New Roman" pitchFamily="18" charset="0"/>
              </a:rPr>
              <a:t>Ύπαρξη δυσκολιών που αξίζει να αντιμετωπιστούν </a:t>
            </a:r>
            <a:endParaRPr lang="el-GR" sz="900" dirty="0">
              <a:latin typeface="Times New Roman" pitchFamily="18" charset="0"/>
              <a:cs typeface="Times New Roman" pitchFamily="18" charset="0"/>
            </a:endParaRPr>
          </a:p>
        </p:txBody>
      </p:sp>
      <p:sp>
        <p:nvSpPr>
          <p:cNvPr id="13" name="12 - TextBox"/>
          <p:cNvSpPr txBox="1"/>
          <p:nvPr/>
        </p:nvSpPr>
        <p:spPr>
          <a:xfrm>
            <a:off x="6072198" y="3857628"/>
            <a:ext cx="1071570" cy="230832"/>
          </a:xfrm>
          <a:prstGeom prst="rect">
            <a:avLst/>
          </a:prstGeom>
          <a:noFill/>
        </p:spPr>
        <p:txBody>
          <a:bodyPr wrap="square" rtlCol="0">
            <a:spAutoFit/>
          </a:bodyPr>
          <a:lstStyle/>
          <a:p>
            <a:r>
              <a:rPr lang="el-GR" sz="900" dirty="0" smtClean="0">
                <a:latin typeface="Times New Roman" pitchFamily="18" charset="0"/>
                <a:cs typeface="Times New Roman" pitchFamily="18" charset="0"/>
              </a:rPr>
              <a:t>Θέλει προσοχή </a:t>
            </a:r>
            <a:endParaRPr lang="el-GR" sz="900" dirty="0">
              <a:latin typeface="Times New Roman" pitchFamily="18" charset="0"/>
              <a:cs typeface="Times New Roman" pitchFamily="18" charset="0"/>
            </a:endParaRPr>
          </a:p>
        </p:txBody>
      </p:sp>
      <p:sp>
        <p:nvSpPr>
          <p:cNvPr id="14" name="13 - Ορθογώνιο"/>
          <p:cNvSpPr/>
          <p:nvPr/>
        </p:nvSpPr>
        <p:spPr>
          <a:xfrm>
            <a:off x="6072198" y="4929198"/>
            <a:ext cx="1071570" cy="214314"/>
          </a:xfrm>
          <a:prstGeom prst="rect">
            <a:avLst/>
          </a:prstGeom>
          <a:noFill/>
          <a:ln>
            <a:solidFill>
              <a:srgbClr val="33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5" name="14 - Ορθογώνιο"/>
          <p:cNvSpPr/>
          <p:nvPr/>
        </p:nvSpPr>
        <p:spPr>
          <a:xfrm>
            <a:off x="2214546" y="4572008"/>
            <a:ext cx="1357322" cy="428628"/>
          </a:xfrm>
          <a:prstGeom prst="rect">
            <a:avLst/>
          </a:prstGeom>
          <a:noFill/>
          <a:ln>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6" name="15 - Ορθογώνιο"/>
          <p:cNvSpPr/>
          <p:nvPr/>
        </p:nvSpPr>
        <p:spPr>
          <a:xfrm>
            <a:off x="6072198" y="3857628"/>
            <a:ext cx="857256" cy="214314"/>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0" name="19 - Έλλειψη"/>
          <p:cNvSpPr/>
          <p:nvPr/>
        </p:nvSpPr>
        <p:spPr>
          <a:xfrm>
            <a:off x="3786182" y="5286388"/>
            <a:ext cx="928694" cy="42862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8" name="17 - Θέση αριθμού διαφάνειας"/>
          <p:cNvSpPr>
            <a:spLocks noGrp="1"/>
          </p:cNvSpPr>
          <p:nvPr>
            <p:ph type="sldNum" sz="quarter" idx="12"/>
          </p:nvPr>
        </p:nvSpPr>
        <p:spPr/>
        <p:txBody>
          <a:bodyPr/>
          <a:lstStyle/>
          <a:p>
            <a:fld id="{92C01CD7-ED0A-4E47-B2BD-476C151CD652}" type="slidenum">
              <a:rPr lang="el-GR" smtClean="0"/>
              <a:pPr/>
              <a:t>24</a:t>
            </a:fld>
            <a:endParaRPr lang="el-GR"/>
          </a:p>
        </p:txBody>
      </p:sp>
      <p:sp>
        <p:nvSpPr>
          <p:cNvPr id="19" name="18 - Έλλειψη"/>
          <p:cNvSpPr/>
          <p:nvPr/>
        </p:nvSpPr>
        <p:spPr>
          <a:xfrm>
            <a:off x="5143504" y="2143116"/>
            <a:ext cx="285752" cy="21431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solidFill>
                <a:schemeClr val="tx1"/>
              </a:solidFill>
            </a:endParaRPr>
          </a:p>
        </p:txBody>
      </p:sp>
      <p:sp>
        <p:nvSpPr>
          <p:cNvPr id="21" name="20 - Δεξιό βέλος"/>
          <p:cNvSpPr/>
          <p:nvPr/>
        </p:nvSpPr>
        <p:spPr>
          <a:xfrm>
            <a:off x="2857488" y="3071810"/>
            <a:ext cx="785818" cy="214314"/>
          </a:xfrm>
          <a:prstGeom prst="rightArrow">
            <a:avLst/>
          </a:prstGeom>
          <a:solidFill>
            <a:srgbClr val="002060"/>
          </a:solidFill>
          <a:ln>
            <a:solidFill>
              <a:srgbClr val="00206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l-G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ox(in)">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500" fill="hold"/>
                                        <p:tgtEl>
                                          <p:spTgt spid="21"/>
                                        </p:tgtEl>
                                        <p:attrNameLst>
                                          <p:attrName>ppt_x</p:attrName>
                                        </p:attrNameLst>
                                      </p:cBhvr>
                                      <p:tavLst>
                                        <p:tav tm="0">
                                          <p:val>
                                            <p:strVal val="0-#ppt_w/2"/>
                                          </p:val>
                                        </p:tav>
                                        <p:tav tm="100000">
                                          <p:val>
                                            <p:strVal val="#ppt_x"/>
                                          </p:val>
                                        </p:tav>
                                      </p:tavLst>
                                    </p:anim>
                                    <p:anim calcmode="lin" valueType="num">
                                      <p:cBhvr additive="base">
                                        <p:cTn id="13"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grpId="0" nodeType="click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500" fill="hold"/>
                                        <p:tgtEl>
                                          <p:spTgt spid="14"/>
                                        </p:tgtEl>
                                        <p:attrNameLst>
                                          <p:attrName>ppt_x</p:attrName>
                                        </p:attrNameLst>
                                      </p:cBhvr>
                                      <p:tavLst>
                                        <p:tav tm="0">
                                          <p:val>
                                            <p:strVal val="1+#ppt_w/2"/>
                                          </p:val>
                                        </p:tav>
                                        <p:tav tm="100000">
                                          <p:val>
                                            <p:strVal val="#ppt_x"/>
                                          </p:val>
                                        </p:tav>
                                      </p:tavLst>
                                    </p:anim>
                                    <p:anim calcmode="lin" valueType="num">
                                      <p:cBhvr additive="base">
                                        <p:cTn id="19" dur="500" fill="hold"/>
                                        <p:tgtEl>
                                          <p:spTgt spid="14"/>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1+#ppt_w/2"/>
                                          </p:val>
                                        </p:tav>
                                        <p:tav tm="100000">
                                          <p:val>
                                            <p:strVal val="#ppt_x"/>
                                          </p:val>
                                        </p:tav>
                                      </p:tavLst>
                                    </p:anim>
                                    <p:anim calcmode="lin" valueType="num">
                                      <p:cBhvr additive="base">
                                        <p:cTn id="23"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8" fill="hold" grpId="0" nodeType="click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500" fill="hold"/>
                                        <p:tgtEl>
                                          <p:spTgt spid="15"/>
                                        </p:tgtEl>
                                        <p:attrNameLst>
                                          <p:attrName>ppt_x</p:attrName>
                                        </p:attrNameLst>
                                      </p:cBhvr>
                                      <p:tavLst>
                                        <p:tav tm="0">
                                          <p:val>
                                            <p:strVal val="0-#ppt_w/2"/>
                                          </p:val>
                                        </p:tav>
                                        <p:tav tm="100000">
                                          <p:val>
                                            <p:strVal val="#ppt_x"/>
                                          </p:val>
                                        </p:tav>
                                      </p:tavLst>
                                    </p:anim>
                                    <p:anim calcmode="lin" valueType="num">
                                      <p:cBhvr additive="base">
                                        <p:cTn id="29" dur="500" fill="hold"/>
                                        <p:tgtEl>
                                          <p:spTgt spid="15"/>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fill="hold"/>
                                        <p:tgtEl>
                                          <p:spTgt spid="12"/>
                                        </p:tgtEl>
                                        <p:attrNameLst>
                                          <p:attrName>ppt_x</p:attrName>
                                        </p:attrNameLst>
                                      </p:cBhvr>
                                      <p:tavLst>
                                        <p:tav tm="0">
                                          <p:val>
                                            <p:strVal val="0-#ppt_w/2"/>
                                          </p:val>
                                        </p:tav>
                                        <p:tav tm="100000">
                                          <p:val>
                                            <p:strVal val="#ppt_x"/>
                                          </p:val>
                                        </p:tav>
                                      </p:tavLst>
                                    </p:anim>
                                    <p:anim calcmode="lin" valueType="num">
                                      <p:cBhvr additive="base">
                                        <p:cTn id="33"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2" fill="hold" grpId="0" nodeType="click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additive="base">
                                        <p:cTn id="38" dur="500" fill="hold"/>
                                        <p:tgtEl>
                                          <p:spTgt spid="16"/>
                                        </p:tgtEl>
                                        <p:attrNameLst>
                                          <p:attrName>ppt_x</p:attrName>
                                        </p:attrNameLst>
                                      </p:cBhvr>
                                      <p:tavLst>
                                        <p:tav tm="0">
                                          <p:val>
                                            <p:strVal val="1+#ppt_w/2"/>
                                          </p:val>
                                        </p:tav>
                                        <p:tav tm="100000">
                                          <p:val>
                                            <p:strVal val="#ppt_x"/>
                                          </p:val>
                                        </p:tav>
                                      </p:tavLst>
                                    </p:anim>
                                    <p:anim calcmode="lin" valueType="num">
                                      <p:cBhvr additive="base">
                                        <p:cTn id="39" dur="500" fill="hold"/>
                                        <p:tgtEl>
                                          <p:spTgt spid="16"/>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500" fill="hold"/>
                                        <p:tgtEl>
                                          <p:spTgt spid="13"/>
                                        </p:tgtEl>
                                        <p:attrNameLst>
                                          <p:attrName>ppt_x</p:attrName>
                                        </p:attrNameLst>
                                      </p:cBhvr>
                                      <p:tavLst>
                                        <p:tav tm="0">
                                          <p:val>
                                            <p:strVal val="1+#ppt_w/2"/>
                                          </p:val>
                                        </p:tav>
                                        <p:tav tm="100000">
                                          <p:val>
                                            <p:strVal val="#ppt_x"/>
                                          </p:val>
                                        </p:tav>
                                      </p:tavLst>
                                    </p:anim>
                                    <p:anim calcmode="lin" valueType="num">
                                      <p:cBhvr additive="base">
                                        <p:cTn id="43"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 presetClass="entr" presetSubtype="16" fill="hold" grpId="0" nodeType="click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box(in)">
                                      <p:cBhvr>
                                        <p:cTn id="4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animBg="1"/>
      <p:bldP spid="15" grpId="0" animBg="1"/>
      <p:bldP spid="16" grpId="0" animBg="1"/>
      <p:bldP spid="20" grpId="0" animBg="1"/>
      <p:bldP spid="19" grpId="0" animBg="1"/>
      <p:bldP spid="2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r>
              <a:rPr lang="el-GR" sz="4000" b="1" dirty="0" smtClean="0">
                <a:latin typeface="Times New Roman" pitchFamily="18" charset="0"/>
                <a:cs typeface="Times New Roman" pitchFamily="18" charset="0"/>
              </a:rPr>
              <a:t>Αναζήτηση Ατόμων </a:t>
            </a:r>
            <a:endParaRPr lang="el-GR" sz="4000" b="1" dirty="0">
              <a:latin typeface="Times New Roman" pitchFamily="18" charset="0"/>
              <a:cs typeface="Times New Roman" pitchFamily="18" charset="0"/>
            </a:endParaRPr>
          </a:p>
        </p:txBody>
      </p:sp>
      <p:pic>
        <p:nvPicPr>
          <p:cNvPr id="3074" name="Picture 2" descr="C:\Users\Areti\Desktop\4ο ΕΤΟΣ\πληροφοριακά Συστήματα Διοίκησης\εικονα 4.jpg"/>
          <p:cNvPicPr>
            <a:picLocks noGrp="1" noChangeAspect="1" noChangeArrowheads="1"/>
          </p:cNvPicPr>
          <p:nvPr>
            <p:ph idx="1"/>
          </p:nvPr>
        </p:nvPicPr>
        <p:blipFill>
          <a:blip r:embed="rId2" cstate="print"/>
          <a:srcRect/>
          <a:stretch>
            <a:fillRect/>
          </a:stretch>
        </p:blipFill>
        <p:spPr bwMode="auto">
          <a:xfrm>
            <a:off x="0" y="1670228"/>
            <a:ext cx="9144000" cy="5187772"/>
          </a:xfrm>
          <a:prstGeom prst="rect">
            <a:avLst/>
          </a:prstGeom>
          <a:noFill/>
        </p:spPr>
      </p:pic>
      <p:sp>
        <p:nvSpPr>
          <p:cNvPr id="5" name="4 - Βέλος προς τα επάνω"/>
          <p:cNvSpPr/>
          <p:nvPr/>
        </p:nvSpPr>
        <p:spPr>
          <a:xfrm rot="18709142">
            <a:off x="1708152" y="3241222"/>
            <a:ext cx="350252" cy="1481626"/>
          </a:xfrm>
          <a:prstGeom prst="upArrow">
            <a:avLst/>
          </a:prstGeom>
          <a:solidFill>
            <a:srgbClr val="FF0000"/>
          </a:solidFill>
          <a:ln>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l-GR"/>
          </a:p>
        </p:txBody>
      </p:sp>
      <p:sp>
        <p:nvSpPr>
          <p:cNvPr id="7" name="6 - Θέση αριθμού διαφάνειας"/>
          <p:cNvSpPr>
            <a:spLocks noGrp="1"/>
          </p:cNvSpPr>
          <p:nvPr>
            <p:ph type="sldNum" sz="quarter" idx="12"/>
          </p:nvPr>
        </p:nvSpPr>
        <p:spPr/>
        <p:txBody>
          <a:bodyPr/>
          <a:lstStyle/>
          <a:p>
            <a:fld id="{92C01CD7-ED0A-4E47-B2BD-476C151CD652}" type="slidenum">
              <a:rPr lang="el-GR" smtClean="0"/>
              <a:pPr/>
              <a:t>25</a:t>
            </a:fld>
            <a:endParaRPr lang="el-G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reti\Desktop\easy-how-to-use-asana-for-beginners-141-1024.jpe"/>
          <p:cNvPicPr>
            <a:picLocks noGrp="1" noChangeAspect="1" noChangeArrowheads="1"/>
          </p:cNvPicPr>
          <p:nvPr>
            <p:ph idx="1"/>
          </p:nvPr>
        </p:nvPicPr>
        <p:blipFill>
          <a:blip r:embed="rId2" cstate="print"/>
          <a:srcRect/>
          <a:stretch>
            <a:fillRect/>
          </a:stretch>
        </p:blipFill>
        <p:spPr bwMode="auto">
          <a:xfrm>
            <a:off x="1" y="0"/>
            <a:ext cx="9144000" cy="6858000"/>
          </a:xfrm>
          <a:prstGeom prst="rect">
            <a:avLst/>
          </a:prstGeom>
          <a:noFill/>
        </p:spPr>
      </p:pic>
      <p:sp>
        <p:nvSpPr>
          <p:cNvPr id="4" name="3 - Θέση αριθμού διαφάνειας"/>
          <p:cNvSpPr>
            <a:spLocks noGrp="1"/>
          </p:cNvSpPr>
          <p:nvPr>
            <p:ph type="sldNum" sz="quarter" idx="12"/>
          </p:nvPr>
        </p:nvSpPr>
        <p:spPr/>
        <p:txBody>
          <a:bodyPr/>
          <a:lstStyle/>
          <a:p>
            <a:fld id="{92C01CD7-ED0A-4E47-B2BD-476C151CD652}" type="slidenum">
              <a:rPr lang="el-GR" smtClean="0">
                <a:solidFill>
                  <a:schemeClr val="tx1"/>
                </a:solidFill>
              </a:rPr>
              <a:pPr/>
              <a:t>26</a:t>
            </a:fld>
            <a:endParaRPr lang="el-GR" dirty="0">
              <a:solidFill>
                <a:schemeClr val="tx1"/>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fontScale="90000"/>
          </a:bodyPr>
          <a:lstStyle/>
          <a:p>
            <a:r>
              <a:rPr lang="en-US" b="1" dirty="0" smtClean="0">
                <a:latin typeface="Times New Roman" pitchFamily="18" charset="0"/>
                <a:cs typeface="Times New Roman" pitchFamily="18" charset="0"/>
              </a:rPr>
              <a:t>Balanced Scorecard – Kaplan &amp; Norton</a:t>
            </a:r>
            <a:endParaRPr lang="el-GR" b="1" dirty="0"/>
          </a:p>
        </p:txBody>
      </p:sp>
      <p:sp>
        <p:nvSpPr>
          <p:cNvPr id="3" name="2 - Θέση περιεχομένου"/>
          <p:cNvSpPr>
            <a:spLocks noGrp="1"/>
          </p:cNvSpPr>
          <p:nvPr>
            <p:ph idx="1"/>
          </p:nvPr>
        </p:nvSpPr>
        <p:spPr>
          <a:xfrm>
            <a:off x="0" y="1600200"/>
            <a:ext cx="9144000" cy="5257800"/>
          </a:xfrm>
        </p:spPr>
        <p:txBody>
          <a:bodyPr>
            <a:normAutofit fontScale="85000" lnSpcReduction="20000"/>
          </a:bodyPr>
          <a:lstStyle/>
          <a:p>
            <a:r>
              <a:rPr lang="el-GR" sz="3300" dirty="0" smtClean="0">
                <a:latin typeface="Times New Roman" pitchFamily="18" charset="0"/>
                <a:cs typeface="Times New Roman" pitchFamily="18" charset="0"/>
              </a:rPr>
              <a:t>Η Ισορροπημένη Κάρτα Επιδόσεων, αναπτύχθηκε απ’ τους </a:t>
            </a:r>
            <a:r>
              <a:rPr lang="en-US" sz="3300" dirty="0" smtClean="0">
                <a:latin typeface="Times New Roman" pitchFamily="18" charset="0"/>
                <a:cs typeface="Times New Roman" pitchFamily="18" charset="0"/>
              </a:rPr>
              <a:t>Kaplan </a:t>
            </a:r>
            <a:r>
              <a:rPr lang="el-GR" sz="3300" dirty="0" smtClean="0">
                <a:latin typeface="Times New Roman" pitchFamily="18" charset="0"/>
                <a:cs typeface="Times New Roman" pitchFamily="18" charset="0"/>
              </a:rPr>
              <a:t>και </a:t>
            </a:r>
            <a:r>
              <a:rPr lang="en-US" sz="3300" dirty="0" smtClean="0">
                <a:latin typeface="Times New Roman" pitchFamily="18" charset="0"/>
                <a:cs typeface="Times New Roman" pitchFamily="18" charset="0"/>
              </a:rPr>
              <a:t>Norton </a:t>
            </a:r>
            <a:r>
              <a:rPr lang="el-GR" sz="3300" dirty="0" smtClean="0">
                <a:latin typeface="Times New Roman" pitchFamily="18" charset="0"/>
                <a:cs typeface="Times New Roman" pitchFamily="18" charset="0"/>
              </a:rPr>
              <a:t>το 1996, με αφορμή την αυξανόμενη εξάρτηση των επιχειρήσεων από άυλους παράγοντες.</a:t>
            </a:r>
          </a:p>
          <a:p>
            <a:endParaRPr lang="el-GR" sz="3300" dirty="0" smtClean="0">
              <a:latin typeface="Times New Roman" pitchFamily="18" charset="0"/>
              <a:cs typeface="Times New Roman" pitchFamily="18" charset="0"/>
            </a:endParaRPr>
          </a:p>
          <a:p>
            <a:r>
              <a:rPr lang="el-GR" sz="3300" dirty="0" smtClean="0">
                <a:latin typeface="Times New Roman" pitchFamily="18" charset="0"/>
                <a:cs typeface="Times New Roman" pitchFamily="18" charset="0"/>
              </a:rPr>
              <a:t>Το σύστημα </a:t>
            </a:r>
            <a:r>
              <a:rPr lang="en-US" sz="3300" dirty="0" smtClean="0">
                <a:latin typeface="Times New Roman" pitchFamily="18" charset="0"/>
                <a:cs typeface="Times New Roman" pitchFamily="18" charset="0"/>
              </a:rPr>
              <a:t>BSC</a:t>
            </a:r>
            <a:r>
              <a:rPr lang="el-GR" sz="3300" dirty="0" smtClean="0">
                <a:latin typeface="Times New Roman" pitchFamily="18" charset="0"/>
                <a:cs typeface="Times New Roman" pitchFamily="18" charset="0"/>
              </a:rPr>
              <a:t> περιγράφεται ως ένα προσεκτικά επιλεγμένο σύνολο δεικτών επίδοσης προερχόμενοι απ’ τη στρατηγική της εταιρείας που εφαρμόζεται.</a:t>
            </a:r>
          </a:p>
          <a:p>
            <a:endParaRPr lang="el-GR" sz="3300" dirty="0" smtClean="0">
              <a:latin typeface="Times New Roman" pitchFamily="18" charset="0"/>
              <a:cs typeface="Times New Roman" pitchFamily="18" charset="0"/>
            </a:endParaRPr>
          </a:p>
          <a:p>
            <a:r>
              <a:rPr lang="el-GR" sz="3300" dirty="0" smtClean="0">
                <a:latin typeface="Times New Roman" pitchFamily="18" charset="0"/>
                <a:cs typeface="Times New Roman" pitchFamily="18" charset="0"/>
              </a:rPr>
              <a:t>Το </a:t>
            </a:r>
            <a:r>
              <a:rPr lang="en-US" sz="3300" dirty="0" smtClean="0">
                <a:latin typeface="Times New Roman" pitchFamily="18" charset="0"/>
                <a:cs typeface="Times New Roman" pitchFamily="18" charset="0"/>
              </a:rPr>
              <a:t> BSC</a:t>
            </a:r>
            <a:r>
              <a:rPr lang="el-GR" sz="3300" dirty="0" smtClean="0">
                <a:latin typeface="Times New Roman" pitchFamily="18" charset="0"/>
                <a:cs typeface="Times New Roman" pitchFamily="18" charset="0"/>
              </a:rPr>
              <a:t> θεωρείται εργαλείο που χρησιμεύει σε τρία πράγματα ταυτόχρονα: </a:t>
            </a:r>
          </a:p>
          <a:p>
            <a:pPr>
              <a:buNone/>
            </a:pPr>
            <a:r>
              <a:rPr lang="el-GR" sz="3300" dirty="0" smtClean="0">
                <a:latin typeface="Times New Roman" pitchFamily="18" charset="0"/>
                <a:cs typeface="Times New Roman" pitchFamily="18" charset="0"/>
              </a:rPr>
              <a:t>   1) Σύστημα Μέτρησης Επίδοσης</a:t>
            </a:r>
          </a:p>
          <a:p>
            <a:pPr>
              <a:buNone/>
            </a:pPr>
            <a:r>
              <a:rPr lang="el-GR" sz="3300" dirty="0" smtClean="0">
                <a:latin typeface="Times New Roman" pitchFamily="18" charset="0"/>
                <a:cs typeface="Times New Roman" pitchFamily="18" charset="0"/>
              </a:rPr>
              <a:t>   2) Στρατηγικό Σύστημα Ελέγχου</a:t>
            </a:r>
            <a:endParaRPr lang="en-US" sz="3300" dirty="0" smtClean="0">
              <a:latin typeface="Times New Roman" pitchFamily="18" charset="0"/>
              <a:cs typeface="Times New Roman" pitchFamily="18" charset="0"/>
            </a:endParaRPr>
          </a:p>
          <a:p>
            <a:pPr>
              <a:buNone/>
            </a:pPr>
            <a:r>
              <a:rPr lang="el-GR" sz="3300" dirty="0" smtClean="0">
                <a:latin typeface="Times New Roman" pitchFamily="18" charset="0"/>
                <a:cs typeface="Times New Roman" pitchFamily="18" charset="0"/>
              </a:rPr>
              <a:t>   3) Εργαλείο Επικοινωνίας</a:t>
            </a:r>
          </a:p>
          <a:p>
            <a:endParaRPr lang="el-GR" dirty="0"/>
          </a:p>
        </p:txBody>
      </p:sp>
      <p:sp>
        <p:nvSpPr>
          <p:cNvPr id="5" name="4 - Θέση αριθμού διαφάνειας"/>
          <p:cNvSpPr>
            <a:spLocks noGrp="1"/>
          </p:cNvSpPr>
          <p:nvPr>
            <p:ph type="sldNum" sz="quarter" idx="12"/>
          </p:nvPr>
        </p:nvSpPr>
        <p:spPr/>
        <p:txBody>
          <a:bodyPr/>
          <a:lstStyle/>
          <a:p>
            <a:fld id="{92C01CD7-ED0A-4E47-B2BD-476C151CD652}" type="slidenum">
              <a:rPr lang="el-GR" smtClean="0">
                <a:solidFill>
                  <a:schemeClr val="tx1"/>
                </a:solidFill>
              </a:rPr>
              <a:pPr/>
              <a:t>27</a:t>
            </a:fld>
            <a:endParaRPr lang="el-GR" dirty="0">
              <a:solidFill>
                <a:schemeClr val="tx1"/>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Autofit/>
          </a:bodyPr>
          <a:lstStyle/>
          <a:p>
            <a:r>
              <a:rPr lang="el-GR" sz="4000" b="1" dirty="0" smtClean="0">
                <a:latin typeface="Times New Roman" pitchFamily="18" charset="0"/>
                <a:cs typeface="Times New Roman" pitchFamily="18" charset="0"/>
              </a:rPr>
              <a:t>Διαστάσεις Συστήματος </a:t>
            </a:r>
            <a:r>
              <a:rPr lang="en-US" sz="4000" b="1" dirty="0" smtClean="0">
                <a:latin typeface="Times New Roman" pitchFamily="18" charset="0"/>
                <a:cs typeface="Times New Roman" pitchFamily="18" charset="0"/>
              </a:rPr>
              <a:t>Balance Scorecard</a:t>
            </a:r>
            <a:endParaRPr lang="el-GR" sz="4000" b="1" dirty="0"/>
          </a:p>
        </p:txBody>
      </p:sp>
      <p:sp>
        <p:nvSpPr>
          <p:cNvPr id="3" name="2 - Θέση περιεχομένου"/>
          <p:cNvSpPr>
            <a:spLocks noGrp="1"/>
          </p:cNvSpPr>
          <p:nvPr>
            <p:ph idx="1"/>
          </p:nvPr>
        </p:nvSpPr>
        <p:spPr>
          <a:xfrm>
            <a:off x="0" y="1600200"/>
            <a:ext cx="9144000" cy="5257800"/>
          </a:xfrm>
        </p:spPr>
        <p:txBody>
          <a:bodyPr>
            <a:normAutofit/>
          </a:bodyPr>
          <a:lstStyle/>
          <a:p>
            <a:endParaRPr lang="en-US" sz="2800" dirty="0" smtClean="0">
              <a:latin typeface="Times New Roman" pitchFamily="18" charset="0"/>
              <a:cs typeface="Times New Roman" pitchFamily="18" charset="0"/>
            </a:endParaRPr>
          </a:p>
          <a:p>
            <a:r>
              <a:rPr lang="el-GR" sz="2800" dirty="0" smtClean="0">
                <a:latin typeface="Times New Roman" pitchFamily="18" charset="0"/>
                <a:cs typeface="Times New Roman" pitchFamily="18" charset="0"/>
              </a:rPr>
              <a:t>Οικονομική Διάσταση</a:t>
            </a:r>
          </a:p>
          <a:p>
            <a:endParaRPr lang="el-GR" sz="2800" dirty="0" smtClean="0">
              <a:latin typeface="Times New Roman" pitchFamily="18" charset="0"/>
              <a:cs typeface="Times New Roman" pitchFamily="18" charset="0"/>
            </a:endParaRPr>
          </a:p>
          <a:p>
            <a:r>
              <a:rPr lang="el-GR" sz="2800" dirty="0" smtClean="0">
                <a:latin typeface="Times New Roman" pitchFamily="18" charset="0"/>
                <a:cs typeface="Times New Roman" pitchFamily="18" charset="0"/>
              </a:rPr>
              <a:t>Διάσταση Πελατών</a:t>
            </a:r>
          </a:p>
          <a:p>
            <a:endParaRPr lang="el-GR" sz="2800" dirty="0" smtClean="0">
              <a:latin typeface="Times New Roman" pitchFamily="18" charset="0"/>
              <a:cs typeface="Times New Roman" pitchFamily="18" charset="0"/>
            </a:endParaRPr>
          </a:p>
          <a:p>
            <a:r>
              <a:rPr lang="el-GR" sz="2800" dirty="0" smtClean="0">
                <a:latin typeface="Times New Roman" pitchFamily="18" charset="0"/>
                <a:cs typeface="Times New Roman" pitchFamily="18" charset="0"/>
              </a:rPr>
              <a:t>Διάσταση Εσωτερικών Διαδικασιών</a:t>
            </a:r>
            <a:endParaRPr lang="en-US" sz="2800" dirty="0" smtClean="0">
              <a:latin typeface="Times New Roman" pitchFamily="18" charset="0"/>
              <a:cs typeface="Times New Roman" pitchFamily="18" charset="0"/>
            </a:endParaRPr>
          </a:p>
          <a:p>
            <a:endParaRPr lang="en-US" sz="2800" dirty="0" smtClean="0">
              <a:latin typeface="Times New Roman" pitchFamily="18" charset="0"/>
              <a:cs typeface="Times New Roman" pitchFamily="18" charset="0"/>
            </a:endParaRPr>
          </a:p>
          <a:p>
            <a:r>
              <a:rPr lang="el-GR" sz="2800" dirty="0" smtClean="0">
                <a:latin typeface="Times New Roman" pitchFamily="18" charset="0"/>
                <a:cs typeface="Times New Roman" pitchFamily="18" charset="0"/>
              </a:rPr>
              <a:t>Διάσταση Εκπαίδευσης &amp; Ανάπτυξης</a:t>
            </a:r>
          </a:p>
          <a:p>
            <a:endParaRPr lang="el-GR" dirty="0"/>
          </a:p>
        </p:txBody>
      </p:sp>
      <p:sp>
        <p:nvSpPr>
          <p:cNvPr id="5" name="4 - Θέση αριθμού διαφάνειας"/>
          <p:cNvSpPr>
            <a:spLocks noGrp="1"/>
          </p:cNvSpPr>
          <p:nvPr>
            <p:ph type="sldNum" sz="quarter" idx="12"/>
          </p:nvPr>
        </p:nvSpPr>
        <p:spPr/>
        <p:txBody>
          <a:bodyPr/>
          <a:lstStyle/>
          <a:p>
            <a:fld id="{92C01CD7-ED0A-4E47-B2BD-476C151CD652}" type="slidenum">
              <a:rPr lang="el-GR" smtClean="0">
                <a:solidFill>
                  <a:schemeClr val="tx1"/>
                </a:solidFill>
              </a:rPr>
              <a:pPr/>
              <a:t>28</a:t>
            </a:fld>
            <a:endParaRPr lang="el-GR" dirty="0">
              <a:solidFill>
                <a:schemeClr val="tx1"/>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67544" y="0"/>
            <a:ext cx="8229240" cy="1124744"/>
          </a:xfrm>
        </p:spPr>
        <p:txBody>
          <a:bodyPr/>
          <a:lstStyle/>
          <a:p>
            <a:pPr algn="ctr"/>
            <a:r>
              <a:rPr lang="en-US" sz="4000" b="1" dirty="0" smtClean="0">
                <a:latin typeface="Times New Roman" pitchFamily="18" charset="0"/>
                <a:cs typeface="Times New Roman" pitchFamily="18" charset="0"/>
              </a:rPr>
              <a:t>Balanced Scorecard</a:t>
            </a:r>
            <a:endParaRPr lang="el-GR" sz="4000" b="1" dirty="0">
              <a:latin typeface="Times New Roman" pitchFamily="18" charset="0"/>
              <a:cs typeface="Times New Roman" pitchFamily="18" charset="0"/>
            </a:endParaRPr>
          </a:p>
        </p:txBody>
      </p:sp>
      <p:sp>
        <p:nvSpPr>
          <p:cNvPr id="5" name="4 - Στρογγυλεμένο ορθογώνιο"/>
          <p:cNvSpPr/>
          <p:nvPr/>
        </p:nvSpPr>
        <p:spPr>
          <a:xfrm>
            <a:off x="3635896" y="3284984"/>
            <a:ext cx="1584176" cy="648072"/>
          </a:xfrm>
          <a:prstGeom prst="round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cxnSp>
        <p:nvCxnSpPr>
          <p:cNvPr id="7" name="6 - Ευθύγραμμο βέλος σύνδεσης"/>
          <p:cNvCxnSpPr/>
          <p:nvPr/>
        </p:nvCxnSpPr>
        <p:spPr>
          <a:xfrm>
            <a:off x="4427984" y="2132856"/>
            <a:ext cx="0" cy="1008112"/>
          </a:xfrm>
          <a:prstGeom prst="straightConnector1">
            <a:avLst/>
          </a:prstGeom>
          <a:ln>
            <a:solidFill>
              <a:schemeClr val="tx1">
                <a:lumMod val="75000"/>
                <a:lumOff val="25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8" name="7 - Ορθογώνιο"/>
          <p:cNvSpPr/>
          <p:nvPr/>
        </p:nvSpPr>
        <p:spPr>
          <a:xfrm>
            <a:off x="3707904" y="3284984"/>
            <a:ext cx="1584176" cy="646331"/>
          </a:xfrm>
          <a:prstGeom prst="rect">
            <a:avLst/>
          </a:prstGeom>
        </p:spPr>
        <p:txBody>
          <a:bodyPr wrap="square">
            <a:spAutoFit/>
          </a:bodyPr>
          <a:lstStyle/>
          <a:p>
            <a:r>
              <a:rPr lang="el-GR" dirty="0" smtClean="0">
                <a:latin typeface="Times New Roman" pitchFamily="18" charset="0"/>
                <a:cs typeface="Times New Roman" pitchFamily="18" charset="0"/>
              </a:rPr>
              <a:t>ΌΡΑΜΑ ΚΑΙ ΣΤΡΑΤΗΓΙΚΗ</a:t>
            </a:r>
            <a:endParaRPr lang="el-GR" dirty="0">
              <a:latin typeface="Times New Roman" pitchFamily="18" charset="0"/>
              <a:cs typeface="Times New Roman" pitchFamily="18" charset="0"/>
            </a:endParaRPr>
          </a:p>
        </p:txBody>
      </p:sp>
      <p:sp>
        <p:nvSpPr>
          <p:cNvPr id="10" name="9 - TextBox"/>
          <p:cNvSpPr txBox="1"/>
          <p:nvPr/>
        </p:nvSpPr>
        <p:spPr>
          <a:xfrm>
            <a:off x="2915816" y="1268760"/>
            <a:ext cx="3960440" cy="830997"/>
          </a:xfrm>
          <a:prstGeom prst="rect">
            <a:avLst/>
          </a:prstGeom>
          <a:noFill/>
        </p:spPr>
        <p:txBody>
          <a:bodyPr wrap="square" rtlCol="0">
            <a:spAutoFit/>
          </a:bodyPr>
          <a:lstStyle/>
          <a:p>
            <a:r>
              <a:rPr lang="el-GR" sz="1600" b="1" u="sng" dirty="0" smtClean="0">
                <a:latin typeface="Times New Roman" pitchFamily="18" charset="0"/>
                <a:cs typeface="Times New Roman" pitchFamily="18" charset="0"/>
              </a:rPr>
              <a:t>Διάσταση Οικονομικών</a:t>
            </a:r>
          </a:p>
          <a:p>
            <a:r>
              <a:rPr lang="el-GR" sz="1600" dirty="0" smtClean="0">
                <a:latin typeface="Times New Roman" pitchFamily="18" charset="0"/>
                <a:cs typeface="Times New Roman" pitchFamily="18" charset="0"/>
              </a:rPr>
              <a:t>Για να επιτύχει μια εταιρεία οικονομικά πώς πρέπει να παρουσιάζεται στους μετόχους της;</a:t>
            </a:r>
            <a:r>
              <a:rPr lang="el-GR" sz="1600" b="1" dirty="0" smtClean="0">
                <a:latin typeface="Times New Roman" pitchFamily="18" charset="0"/>
                <a:cs typeface="Times New Roman" pitchFamily="18" charset="0"/>
              </a:rPr>
              <a:t> </a:t>
            </a:r>
            <a:endParaRPr lang="el-GR" sz="1600" b="1" dirty="0">
              <a:latin typeface="Times New Roman" pitchFamily="18" charset="0"/>
              <a:cs typeface="Times New Roman" pitchFamily="18" charset="0"/>
            </a:endParaRPr>
          </a:p>
        </p:txBody>
      </p:sp>
      <p:cxnSp>
        <p:nvCxnSpPr>
          <p:cNvPr id="12" name="11 - Ευθύγραμμο βέλος σύνδεσης"/>
          <p:cNvCxnSpPr/>
          <p:nvPr/>
        </p:nvCxnSpPr>
        <p:spPr>
          <a:xfrm>
            <a:off x="4427984" y="4077072"/>
            <a:ext cx="0" cy="792088"/>
          </a:xfrm>
          <a:prstGeom prst="straightConnector1">
            <a:avLst/>
          </a:prstGeom>
          <a:ln>
            <a:solidFill>
              <a:schemeClr val="tx1">
                <a:lumMod val="75000"/>
                <a:lumOff val="25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6" name="15 - TextBox"/>
          <p:cNvSpPr txBox="1"/>
          <p:nvPr/>
        </p:nvSpPr>
        <p:spPr>
          <a:xfrm>
            <a:off x="3059832" y="5013176"/>
            <a:ext cx="3384376" cy="1569660"/>
          </a:xfrm>
          <a:prstGeom prst="rect">
            <a:avLst/>
          </a:prstGeom>
          <a:noFill/>
        </p:spPr>
        <p:txBody>
          <a:bodyPr wrap="square" rtlCol="0">
            <a:spAutoFit/>
          </a:bodyPr>
          <a:lstStyle/>
          <a:p>
            <a:r>
              <a:rPr lang="el-GR" sz="1600" b="1" u="sng" dirty="0" smtClean="0">
                <a:latin typeface="Times New Roman" pitchFamily="18" charset="0"/>
                <a:cs typeface="Times New Roman" pitchFamily="18" charset="0"/>
              </a:rPr>
              <a:t>Διάσταση Εκπαίδευσης &amp; Ανάπτυξης</a:t>
            </a:r>
          </a:p>
          <a:p>
            <a:r>
              <a:rPr lang="el-GR" sz="1600" dirty="0" smtClean="0">
                <a:latin typeface="Times New Roman" pitchFamily="18" charset="0"/>
                <a:cs typeface="Times New Roman" pitchFamily="18" charset="0"/>
              </a:rPr>
              <a:t>Για να επιτύχει η εταιρεία το όραμά της, πώς πρέπει να διατηρήσει την ικανότητά της για αλλαγή και βελτίωση;</a:t>
            </a:r>
            <a:endParaRPr lang="el-GR" sz="1600" dirty="0">
              <a:latin typeface="Times New Roman" pitchFamily="18" charset="0"/>
              <a:cs typeface="Times New Roman" pitchFamily="18" charset="0"/>
            </a:endParaRPr>
          </a:p>
        </p:txBody>
      </p:sp>
      <p:cxnSp>
        <p:nvCxnSpPr>
          <p:cNvPr id="20" name="19 - Ευθύγραμμο βέλος σύνδεσης"/>
          <p:cNvCxnSpPr/>
          <p:nvPr/>
        </p:nvCxnSpPr>
        <p:spPr>
          <a:xfrm flipH="1">
            <a:off x="2411760" y="3573016"/>
            <a:ext cx="1080120" cy="0"/>
          </a:xfrm>
          <a:prstGeom prst="straightConnector1">
            <a:avLst/>
          </a:prstGeom>
          <a:ln>
            <a:solidFill>
              <a:schemeClr val="tx1">
                <a:lumMod val="75000"/>
                <a:lumOff val="25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3" name="22 - TextBox"/>
          <p:cNvSpPr txBox="1"/>
          <p:nvPr/>
        </p:nvSpPr>
        <p:spPr>
          <a:xfrm>
            <a:off x="323528" y="2996952"/>
            <a:ext cx="1944216" cy="1569660"/>
          </a:xfrm>
          <a:prstGeom prst="rect">
            <a:avLst/>
          </a:prstGeom>
          <a:noFill/>
        </p:spPr>
        <p:txBody>
          <a:bodyPr wrap="square" rtlCol="0">
            <a:spAutoFit/>
          </a:bodyPr>
          <a:lstStyle/>
          <a:p>
            <a:r>
              <a:rPr lang="el-GR" sz="1600" b="1" u="sng" dirty="0" smtClean="0">
                <a:latin typeface="Times New Roman" pitchFamily="18" charset="0"/>
                <a:cs typeface="Times New Roman" pitchFamily="18" charset="0"/>
              </a:rPr>
              <a:t>Διάσταση Πελατών</a:t>
            </a:r>
          </a:p>
          <a:p>
            <a:r>
              <a:rPr lang="el-GR" sz="1600" dirty="0" smtClean="0">
                <a:latin typeface="Times New Roman" pitchFamily="18" charset="0"/>
                <a:cs typeface="Times New Roman" pitchFamily="18" charset="0"/>
              </a:rPr>
              <a:t>Για να επιτύχει η εταιρεία το όραμά της, πώς πρέπει να παρουσιάζεται στους πελάτες της;</a:t>
            </a:r>
            <a:endParaRPr lang="el-GR" sz="1600" dirty="0">
              <a:latin typeface="Times New Roman" pitchFamily="18" charset="0"/>
              <a:cs typeface="Times New Roman" pitchFamily="18" charset="0"/>
            </a:endParaRPr>
          </a:p>
        </p:txBody>
      </p:sp>
      <p:cxnSp>
        <p:nvCxnSpPr>
          <p:cNvPr id="34" name="33 - Ευθύγραμμο βέλος σύνδεσης"/>
          <p:cNvCxnSpPr/>
          <p:nvPr/>
        </p:nvCxnSpPr>
        <p:spPr>
          <a:xfrm>
            <a:off x="5364088" y="3645024"/>
            <a:ext cx="1152128" cy="0"/>
          </a:xfrm>
          <a:prstGeom prst="straightConnector1">
            <a:avLst/>
          </a:prstGeom>
          <a:ln>
            <a:solidFill>
              <a:schemeClr val="tx1">
                <a:lumMod val="75000"/>
                <a:lumOff val="25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6" name="35 - TextBox"/>
          <p:cNvSpPr txBox="1"/>
          <p:nvPr/>
        </p:nvSpPr>
        <p:spPr>
          <a:xfrm>
            <a:off x="6660232" y="2924944"/>
            <a:ext cx="2195736" cy="2062103"/>
          </a:xfrm>
          <a:prstGeom prst="rect">
            <a:avLst/>
          </a:prstGeom>
          <a:noFill/>
        </p:spPr>
        <p:txBody>
          <a:bodyPr wrap="square" rtlCol="0">
            <a:spAutoFit/>
          </a:bodyPr>
          <a:lstStyle/>
          <a:p>
            <a:r>
              <a:rPr lang="el-GR" sz="1600" b="1" u="sng" dirty="0" smtClean="0">
                <a:latin typeface="Times New Roman" pitchFamily="18" charset="0"/>
                <a:cs typeface="Times New Roman" pitchFamily="18" charset="0"/>
              </a:rPr>
              <a:t>Διάσταση Εσωτερικών Διαδικασιών</a:t>
            </a:r>
          </a:p>
          <a:p>
            <a:r>
              <a:rPr lang="el-GR" sz="1600" dirty="0" smtClean="0">
                <a:latin typeface="Times New Roman" pitchFamily="18" charset="0"/>
                <a:cs typeface="Times New Roman" pitchFamily="18" charset="0"/>
              </a:rPr>
              <a:t>Για να ικανοποιήσει η εταιρεία τους μετόχους και τους πελάτες της, τι επιχειρηματικές διαδικασίες πρέπει να ακολουθήσει;</a:t>
            </a:r>
            <a:endParaRPr lang="el-GR" sz="1600" dirty="0">
              <a:latin typeface="Times New Roman" pitchFamily="18" charset="0"/>
              <a:cs typeface="Times New Roman" pitchFamily="18" charset="0"/>
            </a:endParaRPr>
          </a:p>
        </p:txBody>
      </p:sp>
      <p:sp>
        <p:nvSpPr>
          <p:cNvPr id="14" name="13 - Θέση αριθμού διαφάνειας"/>
          <p:cNvSpPr>
            <a:spLocks noGrp="1"/>
          </p:cNvSpPr>
          <p:nvPr>
            <p:ph type="sldNum" sz="quarter" idx="12"/>
          </p:nvPr>
        </p:nvSpPr>
        <p:spPr/>
        <p:txBody>
          <a:bodyPr/>
          <a:lstStyle/>
          <a:p>
            <a:fld id="{92C01CD7-ED0A-4E47-B2BD-476C151CD652}" type="slidenum">
              <a:rPr lang="el-GR" smtClean="0">
                <a:solidFill>
                  <a:schemeClr val="tx1"/>
                </a:solidFill>
              </a:rPr>
              <a:pPr/>
              <a:t>29</a:t>
            </a:fld>
            <a:endParaRPr lang="el-GR" dirty="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p:bldP spid="10" grpId="0"/>
      <p:bldP spid="16" grpId="0"/>
      <p:bldP spid="23" grpId="0"/>
      <p:bldP spid="3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sz="half" idx="1"/>
          </p:nvPr>
        </p:nvSpPr>
        <p:spPr>
          <a:xfrm>
            <a:off x="428596" y="3286124"/>
            <a:ext cx="4038600" cy="2954327"/>
          </a:xfrm>
        </p:spPr>
        <p:txBody>
          <a:bodyPr/>
          <a:lstStyle/>
          <a:p>
            <a:r>
              <a:rPr lang="en-AU" b="1" dirty="0" smtClean="0">
                <a:solidFill>
                  <a:schemeClr val="tx1"/>
                </a:solidFill>
                <a:latin typeface="Times New Roman" pitchFamily="18" charset="0"/>
                <a:cs typeface="Times New Roman" pitchFamily="18" charset="0"/>
              </a:rPr>
              <a:t>S</a:t>
            </a:r>
            <a:r>
              <a:rPr lang="en-AU" dirty="0" smtClean="0">
                <a:solidFill>
                  <a:schemeClr val="tx1"/>
                </a:solidFill>
                <a:latin typeface="Times New Roman" pitchFamily="18" charset="0"/>
                <a:cs typeface="Times New Roman" pitchFamily="18" charset="0"/>
              </a:rPr>
              <a:t>trengths</a:t>
            </a:r>
            <a:endParaRPr lang="el-GR" dirty="0" smtClean="0">
              <a:solidFill>
                <a:schemeClr val="tx1"/>
              </a:solidFill>
              <a:latin typeface="Times New Roman" pitchFamily="18" charset="0"/>
              <a:cs typeface="Times New Roman" pitchFamily="18" charset="0"/>
            </a:endParaRPr>
          </a:p>
          <a:p>
            <a:r>
              <a:rPr lang="en-AU" b="1" dirty="0" smtClean="0">
                <a:solidFill>
                  <a:schemeClr val="tx1"/>
                </a:solidFill>
                <a:latin typeface="Times New Roman" pitchFamily="18" charset="0"/>
                <a:cs typeface="Times New Roman" pitchFamily="18" charset="0"/>
              </a:rPr>
              <a:t>W</a:t>
            </a:r>
            <a:r>
              <a:rPr lang="en-AU" dirty="0" smtClean="0">
                <a:solidFill>
                  <a:schemeClr val="tx1"/>
                </a:solidFill>
                <a:latin typeface="Times New Roman" pitchFamily="18" charset="0"/>
                <a:cs typeface="Times New Roman" pitchFamily="18" charset="0"/>
              </a:rPr>
              <a:t>eaknesses</a:t>
            </a:r>
            <a:endParaRPr lang="el-GR" dirty="0" smtClean="0">
              <a:solidFill>
                <a:schemeClr val="tx1"/>
              </a:solidFill>
              <a:latin typeface="Times New Roman" pitchFamily="18" charset="0"/>
              <a:cs typeface="Times New Roman" pitchFamily="18" charset="0"/>
            </a:endParaRPr>
          </a:p>
          <a:p>
            <a:r>
              <a:rPr lang="en-AU" b="1" dirty="0" smtClean="0">
                <a:solidFill>
                  <a:schemeClr val="tx1"/>
                </a:solidFill>
                <a:latin typeface="Times New Roman" pitchFamily="18" charset="0"/>
                <a:cs typeface="Times New Roman" pitchFamily="18" charset="0"/>
              </a:rPr>
              <a:t>O</a:t>
            </a:r>
            <a:r>
              <a:rPr lang="en-AU" dirty="0" smtClean="0">
                <a:solidFill>
                  <a:schemeClr val="tx1"/>
                </a:solidFill>
                <a:latin typeface="Times New Roman" pitchFamily="18" charset="0"/>
                <a:cs typeface="Times New Roman" pitchFamily="18" charset="0"/>
              </a:rPr>
              <a:t>pportunities</a:t>
            </a:r>
            <a:endParaRPr lang="el-GR" dirty="0" smtClean="0">
              <a:solidFill>
                <a:schemeClr val="tx1"/>
              </a:solidFill>
              <a:latin typeface="Times New Roman" pitchFamily="18" charset="0"/>
              <a:cs typeface="Times New Roman" pitchFamily="18" charset="0"/>
            </a:endParaRPr>
          </a:p>
          <a:p>
            <a:r>
              <a:rPr lang="en-AU" b="1" dirty="0" smtClean="0">
                <a:solidFill>
                  <a:schemeClr val="tx1"/>
                </a:solidFill>
                <a:latin typeface="Times New Roman" pitchFamily="18" charset="0"/>
                <a:cs typeface="Times New Roman" pitchFamily="18" charset="0"/>
              </a:rPr>
              <a:t>T</a:t>
            </a:r>
            <a:r>
              <a:rPr lang="en-AU" dirty="0" smtClean="0">
                <a:solidFill>
                  <a:schemeClr val="tx1"/>
                </a:solidFill>
                <a:latin typeface="Times New Roman" pitchFamily="18" charset="0"/>
                <a:cs typeface="Times New Roman" pitchFamily="18" charset="0"/>
              </a:rPr>
              <a:t>hreats</a:t>
            </a:r>
            <a:endParaRPr lang="el-GR" dirty="0"/>
          </a:p>
        </p:txBody>
      </p:sp>
      <p:sp>
        <p:nvSpPr>
          <p:cNvPr id="4" name="3 - Θέση περιεχομένου"/>
          <p:cNvSpPr>
            <a:spLocks noGrp="1"/>
          </p:cNvSpPr>
          <p:nvPr>
            <p:ph sz="half" idx="2"/>
          </p:nvPr>
        </p:nvSpPr>
        <p:spPr>
          <a:xfrm>
            <a:off x="4648200" y="3286124"/>
            <a:ext cx="4038600" cy="3000396"/>
          </a:xfrm>
        </p:spPr>
        <p:txBody>
          <a:bodyPr/>
          <a:lstStyle/>
          <a:p>
            <a:r>
              <a:rPr lang="el-GR" dirty="0" smtClean="0">
                <a:solidFill>
                  <a:schemeClr val="tx1"/>
                </a:solidFill>
                <a:latin typeface="Times New Roman" pitchFamily="18" charset="0"/>
                <a:cs typeface="Times New Roman" pitchFamily="18" charset="0"/>
              </a:rPr>
              <a:t>Δυνατά Σημεία</a:t>
            </a:r>
          </a:p>
          <a:p>
            <a:r>
              <a:rPr lang="el-GR" dirty="0" smtClean="0">
                <a:solidFill>
                  <a:schemeClr val="tx1"/>
                </a:solidFill>
                <a:latin typeface="Times New Roman" pitchFamily="18" charset="0"/>
                <a:cs typeface="Times New Roman" pitchFamily="18" charset="0"/>
              </a:rPr>
              <a:t> Αδύνατα Σημεία</a:t>
            </a:r>
          </a:p>
          <a:p>
            <a:r>
              <a:rPr lang="el-GR" dirty="0" smtClean="0">
                <a:solidFill>
                  <a:schemeClr val="tx1"/>
                </a:solidFill>
                <a:latin typeface="Times New Roman" pitchFamily="18" charset="0"/>
                <a:cs typeface="Times New Roman" pitchFamily="18" charset="0"/>
              </a:rPr>
              <a:t>Ευκαιρίες </a:t>
            </a:r>
          </a:p>
          <a:p>
            <a:r>
              <a:rPr lang="el-GR" dirty="0" smtClean="0">
                <a:solidFill>
                  <a:schemeClr val="tx1"/>
                </a:solidFill>
                <a:latin typeface="Times New Roman" pitchFamily="18" charset="0"/>
                <a:cs typeface="Times New Roman" pitchFamily="18" charset="0"/>
              </a:rPr>
              <a:t>Απειλές</a:t>
            </a:r>
            <a:endParaRPr lang="el-GR" dirty="0"/>
          </a:p>
        </p:txBody>
      </p:sp>
      <p:sp>
        <p:nvSpPr>
          <p:cNvPr id="5" name="1 - Τίτλος"/>
          <p:cNvSpPr txBox="1">
            <a:spLocks/>
          </p:cNvSpPr>
          <p:nvPr/>
        </p:nvSpPr>
        <p:spPr>
          <a:xfrm>
            <a:off x="0" y="0"/>
            <a:ext cx="9144000" cy="1071546"/>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l-GR" sz="44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Ανάλυση </a:t>
            </a:r>
            <a:r>
              <a:rPr kumimoji="0" lang="en-US" sz="44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SWOT</a:t>
            </a:r>
            <a:endParaRPr kumimoji="0" lang="el-GR" sz="4400" b="0"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7" name="2 - Υπότιτλος"/>
          <p:cNvSpPr txBox="1">
            <a:spLocks/>
          </p:cNvSpPr>
          <p:nvPr/>
        </p:nvSpPr>
        <p:spPr>
          <a:xfrm>
            <a:off x="142844" y="1000108"/>
            <a:ext cx="9001156" cy="2071702"/>
          </a:xfrm>
          <a:prstGeom prst="rect">
            <a:avLst/>
          </a:prstGeom>
        </p:spPr>
        <p:txBody>
          <a:bodyPr vert="horz" lIns="91440" tIns="45720" rIns="91440" bIns="45720" rtlCol="0">
            <a:normAutofit/>
          </a:bodyPr>
          <a:lstStyle/>
          <a:p>
            <a:pPr marL="342900" marR="0" lvl="0" indent="457200" algn="just" defTabSz="914400" rtl="0" eaLnBrk="1" fontAlgn="auto" latinLnBrk="0" hangingPunct="1">
              <a:lnSpc>
                <a:spcPct val="100000"/>
              </a:lnSpc>
              <a:spcBef>
                <a:spcPct val="20000"/>
              </a:spcBef>
              <a:spcAft>
                <a:spcPts val="0"/>
              </a:spcAft>
              <a:buClrTx/>
              <a:buSzTx/>
              <a:buFont typeface="Wingdings" pitchFamily="2" charset="2"/>
              <a:buChar char="Ø"/>
              <a:tabLst/>
              <a:defRPr/>
            </a:pPr>
            <a:r>
              <a:rPr kumimoji="0" lang="el-GR" sz="28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Η ανάλυση SWOT αποτελεί ένα εργαλείο στρατηγικού σχεδιασμού το οποίο χρησιμοποιείται όταν μια επιχείρηση θέλει να λάβει μία απόφαση. </a:t>
            </a:r>
          </a:p>
          <a:p>
            <a:pPr marL="342900" marR="0" lvl="0" indent="457200" algn="just" defTabSz="914400" rtl="0" eaLnBrk="1" fontAlgn="auto" latinLnBrk="0" hangingPunct="1">
              <a:lnSpc>
                <a:spcPct val="100000"/>
              </a:lnSpc>
              <a:spcBef>
                <a:spcPct val="20000"/>
              </a:spcBef>
              <a:spcAft>
                <a:spcPts val="0"/>
              </a:spcAft>
              <a:buClrTx/>
              <a:buSzTx/>
              <a:buFont typeface="Wingdings" pitchFamily="2" charset="2"/>
              <a:buChar char="Ø"/>
              <a:tabLst/>
              <a:defRPr/>
            </a:pPr>
            <a:r>
              <a:rPr kumimoji="0" lang="el-GR" sz="28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Η λέξη </a:t>
            </a:r>
            <a:r>
              <a:rPr kumimoji="0" lang="en-US" sz="28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SWOT </a:t>
            </a:r>
            <a:r>
              <a:rPr kumimoji="0" lang="el-GR" sz="28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προκύπτει από: </a:t>
            </a:r>
          </a:p>
          <a:p>
            <a:pPr marL="342900" marR="0" lvl="0" indent="-342900" algn="just" defTabSz="914400" rtl="0" eaLnBrk="1" fontAlgn="auto" latinLnBrk="0" hangingPunct="1">
              <a:lnSpc>
                <a:spcPct val="100000"/>
              </a:lnSpc>
              <a:spcBef>
                <a:spcPct val="20000"/>
              </a:spcBef>
              <a:spcAft>
                <a:spcPts val="0"/>
              </a:spcAft>
              <a:buClrTx/>
              <a:buSzTx/>
              <a:tabLst/>
              <a:defRPr/>
            </a:pPr>
            <a:endParaRPr kumimoji="0" lang="el-GR" sz="28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l-GR" sz="28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p:txBody>
      </p:sp>
      <p:sp>
        <p:nvSpPr>
          <p:cNvPr id="8" name="7 - Θέση αριθμού διαφάνειας"/>
          <p:cNvSpPr>
            <a:spLocks noGrp="1"/>
          </p:cNvSpPr>
          <p:nvPr>
            <p:ph type="sldNum" sz="quarter" idx="12"/>
          </p:nvPr>
        </p:nvSpPr>
        <p:spPr/>
        <p:txBody>
          <a:bodyPr/>
          <a:lstStyle/>
          <a:p>
            <a:fld id="{92C01CD7-ED0A-4E47-B2BD-476C151CD652}" type="slidenum">
              <a:rPr lang="el-GR" smtClean="0">
                <a:solidFill>
                  <a:schemeClr val="tx1"/>
                </a:solidFill>
              </a:rPr>
              <a:pPr/>
              <a:t>3</a:t>
            </a:fld>
            <a:endParaRPr lang="el-GR">
              <a:solidFill>
                <a:schemeClr val="tx1"/>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Autofit/>
          </a:bodyPr>
          <a:lstStyle/>
          <a:p>
            <a:r>
              <a:rPr lang="el-GR" sz="4000" b="1" dirty="0" smtClean="0">
                <a:latin typeface="Times New Roman" pitchFamily="18" charset="0"/>
                <a:cs typeface="Times New Roman" pitchFamily="18" charset="0"/>
              </a:rPr>
              <a:t>Ενδεικτική Συλλογή Δεικτών Ανά Διάσταση</a:t>
            </a:r>
            <a:endParaRPr lang="el-GR" sz="4000" b="1" dirty="0">
              <a:latin typeface="Times New Roman" pitchFamily="18" charset="0"/>
              <a:cs typeface="Times New Roman" pitchFamily="18" charset="0"/>
            </a:endParaRPr>
          </a:p>
        </p:txBody>
      </p:sp>
      <p:sp>
        <p:nvSpPr>
          <p:cNvPr id="9" name="8 - Οριζόντιος πάπυρος"/>
          <p:cNvSpPr/>
          <p:nvPr/>
        </p:nvSpPr>
        <p:spPr>
          <a:xfrm>
            <a:off x="214282" y="1857364"/>
            <a:ext cx="3857652" cy="2579748"/>
          </a:xfrm>
          <a:prstGeom prst="horizontalScroll">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latin typeface="Times New Roman" pitchFamily="18" charset="0"/>
              <a:cs typeface="Times New Roman" pitchFamily="18" charset="0"/>
            </a:endParaRPr>
          </a:p>
        </p:txBody>
      </p:sp>
      <p:sp>
        <p:nvSpPr>
          <p:cNvPr id="11" name="10 - Οριζόντιος πάπυρος"/>
          <p:cNvSpPr/>
          <p:nvPr/>
        </p:nvSpPr>
        <p:spPr>
          <a:xfrm>
            <a:off x="179512" y="4941168"/>
            <a:ext cx="3857652" cy="1785950"/>
          </a:xfrm>
          <a:prstGeom prst="horizontalScroll">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3" name="12 - Οριζόντιος πάπυρος"/>
          <p:cNvSpPr/>
          <p:nvPr/>
        </p:nvSpPr>
        <p:spPr>
          <a:xfrm>
            <a:off x="4857752" y="1785926"/>
            <a:ext cx="3857652" cy="2363154"/>
          </a:xfrm>
          <a:prstGeom prst="horizontalScroll">
            <a:avLst/>
          </a:prstGeom>
          <a:solidFill>
            <a:srgbClr val="FFFF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600" b="1" u="sng" dirty="0">
              <a:latin typeface="Times New Roman" pitchFamily="18" charset="0"/>
              <a:cs typeface="Times New Roman" pitchFamily="18" charset="0"/>
            </a:endParaRPr>
          </a:p>
        </p:txBody>
      </p:sp>
      <p:sp>
        <p:nvSpPr>
          <p:cNvPr id="14" name="13 - Οριζόντιος πάπυρος"/>
          <p:cNvSpPr/>
          <p:nvPr/>
        </p:nvSpPr>
        <p:spPr>
          <a:xfrm>
            <a:off x="4860032" y="4725144"/>
            <a:ext cx="3929090" cy="1857388"/>
          </a:xfrm>
          <a:prstGeom prst="horizontalScroll">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5" name="14 - TextBox"/>
          <p:cNvSpPr txBox="1"/>
          <p:nvPr/>
        </p:nvSpPr>
        <p:spPr>
          <a:xfrm>
            <a:off x="714348" y="2143116"/>
            <a:ext cx="2571768" cy="2062103"/>
          </a:xfrm>
          <a:prstGeom prst="rect">
            <a:avLst/>
          </a:prstGeom>
          <a:noFill/>
        </p:spPr>
        <p:txBody>
          <a:bodyPr wrap="square" rtlCol="0">
            <a:spAutoFit/>
          </a:bodyPr>
          <a:lstStyle/>
          <a:p>
            <a:r>
              <a:rPr lang="el-GR" sz="1600" b="1" u="sng" dirty="0" smtClean="0">
                <a:latin typeface="Times New Roman" pitchFamily="18" charset="0"/>
                <a:cs typeface="Times New Roman" pitchFamily="18" charset="0"/>
              </a:rPr>
              <a:t>Διάσταση Οικονομικών</a:t>
            </a:r>
          </a:p>
          <a:p>
            <a:pPr>
              <a:buFont typeface="Arial" pitchFamily="34" charset="0"/>
              <a:buChar char="•"/>
            </a:pPr>
            <a:r>
              <a:rPr lang="el-GR" sz="1600" dirty="0" smtClean="0">
                <a:latin typeface="Times New Roman" pitchFamily="18" charset="0"/>
                <a:cs typeface="Times New Roman" pitchFamily="18" charset="0"/>
              </a:rPr>
              <a:t>Αριθμοδείκτες Ρευστότητας</a:t>
            </a:r>
          </a:p>
          <a:p>
            <a:pPr>
              <a:buFont typeface="Arial" pitchFamily="34" charset="0"/>
              <a:buChar char="•"/>
            </a:pPr>
            <a:r>
              <a:rPr lang="el-GR" sz="1600" dirty="0" smtClean="0">
                <a:latin typeface="Times New Roman" pitchFamily="18" charset="0"/>
                <a:cs typeface="Times New Roman" pitchFamily="18" charset="0"/>
              </a:rPr>
              <a:t>Δανειακής Επιβάρυνσης</a:t>
            </a:r>
          </a:p>
          <a:p>
            <a:pPr>
              <a:buFont typeface="Arial" pitchFamily="34" charset="0"/>
              <a:buChar char="•"/>
            </a:pPr>
            <a:r>
              <a:rPr lang="el-GR" sz="1600" dirty="0" smtClean="0">
                <a:latin typeface="Times New Roman" pitchFamily="18" charset="0"/>
                <a:cs typeface="Times New Roman" pitchFamily="18" charset="0"/>
              </a:rPr>
              <a:t>Ρυθμός Αύξησης Πωλήσεων</a:t>
            </a:r>
          </a:p>
          <a:p>
            <a:pPr>
              <a:buFont typeface="Arial" pitchFamily="34" charset="0"/>
              <a:buChar char="•"/>
            </a:pPr>
            <a:r>
              <a:rPr lang="el-GR" sz="1600" dirty="0" smtClean="0">
                <a:latin typeface="Times New Roman" pitchFamily="18" charset="0"/>
                <a:cs typeface="Times New Roman" pitchFamily="18" charset="0"/>
              </a:rPr>
              <a:t>Ποσοστό Απόκλισης Της Πραγματικής Από Την Προκαθορισμένη Πορεία</a:t>
            </a:r>
            <a:endParaRPr lang="el-GR" sz="1600" dirty="0">
              <a:latin typeface="Times New Roman" pitchFamily="18" charset="0"/>
              <a:cs typeface="Times New Roman" pitchFamily="18" charset="0"/>
            </a:endParaRPr>
          </a:p>
        </p:txBody>
      </p:sp>
      <p:sp>
        <p:nvSpPr>
          <p:cNvPr id="16" name="15 - TextBox"/>
          <p:cNvSpPr txBox="1"/>
          <p:nvPr/>
        </p:nvSpPr>
        <p:spPr>
          <a:xfrm>
            <a:off x="5429256" y="2071678"/>
            <a:ext cx="2571768" cy="1815882"/>
          </a:xfrm>
          <a:prstGeom prst="rect">
            <a:avLst/>
          </a:prstGeom>
          <a:noFill/>
        </p:spPr>
        <p:txBody>
          <a:bodyPr wrap="square" rtlCol="0">
            <a:spAutoFit/>
          </a:bodyPr>
          <a:lstStyle/>
          <a:p>
            <a:r>
              <a:rPr lang="el-GR" sz="1600" b="1" u="sng" dirty="0" smtClean="0">
                <a:latin typeface="Times New Roman" pitchFamily="18" charset="0"/>
                <a:cs typeface="Times New Roman" pitchFamily="18" charset="0"/>
              </a:rPr>
              <a:t>Διάσταση Πελατών</a:t>
            </a:r>
          </a:p>
          <a:p>
            <a:pPr>
              <a:buFont typeface="Arial" pitchFamily="34" charset="0"/>
              <a:buChar char="•"/>
            </a:pPr>
            <a:r>
              <a:rPr lang="el-GR" sz="1600" dirty="0" smtClean="0">
                <a:latin typeface="Times New Roman" pitchFamily="18" charset="0"/>
                <a:cs typeface="Times New Roman" pitchFamily="18" charset="0"/>
              </a:rPr>
              <a:t>Αριθμός Νέων Πελατών</a:t>
            </a:r>
          </a:p>
          <a:p>
            <a:pPr>
              <a:buFont typeface="Arial" pitchFamily="34" charset="0"/>
              <a:buChar char="•"/>
            </a:pPr>
            <a:r>
              <a:rPr lang="el-GR" sz="1600" dirty="0" smtClean="0">
                <a:latin typeface="Times New Roman" pitchFamily="18" charset="0"/>
                <a:cs typeface="Times New Roman" pitchFamily="18" charset="0"/>
              </a:rPr>
              <a:t>Κόστος Υποκίνησης Ανά Πελάτη </a:t>
            </a:r>
          </a:p>
          <a:p>
            <a:pPr>
              <a:buFont typeface="Arial" pitchFamily="34" charset="0"/>
              <a:buChar char="•"/>
            </a:pPr>
            <a:r>
              <a:rPr lang="el-GR" sz="1600" dirty="0" smtClean="0">
                <a:latin typeface="Times New Roman" pitchFamily="18" charset="0"/>
                <a:cs typeface="Times New Roman" pitchFamily="18" charset="0"/>
              </a:rPr>
              <a:t>Ποσοστό Ωρών Για Την Εξυπηρέτησή Του Πελάτη</a:t>
            </a:r>
          </a:p>
          <a:p>
            <a:pPr>
              <a:buFont typeface="Arial" pitchFamily="34" charset="0"/>
              <a:buChar char="•"/>
            </a:pPr>
            <a:r>
              <a:rPr lang="el-GR" sz="1600" dirty="0" smtClean="0">
                <a:latin typeface="Times New Roman" pitchFamily="18" charset="0"/>
                <a:cs typeface="Times New Roman" pitchFamily="18" charset="0"/>
              </a:rPr>
              <a:t>Ο Αριθμός Παραπόνων</a:t>
            </a:r>
            <a:endParaRPr lang="el-GR" sz="1600" dirty="0">
              <a:latin typeface="Times New Roman" pitchFamily="18" charset="0"/>
              <a:cs typeface="Times New Roman" pitchFamily="18" charset="0"/>
            </a:endParaRPr>
          </a:p>
        </p:txBody>
      </p:sp>
      <p:sp>
        <p:nvSpPr>
          <p:cNvPr id="17" name="16 - TextBox"/>
          <p:cNvSpPr txBox="1"/>
          <p:nvPr/>
        </p:nvSpPr>
        <p:spPr>
          <a:xfrm>
            <a:off x="539552" y="5157192"/>
            <a:ext cx="3357586" cy="1312609"/>
          </a:xfrm>
          <a:prstGeom prst="rect">
            <a:avLst/>
          </a:prstGeom>
          <a:noFill/>
        </p:spPr>
        <p:txBody>
          <a:bodyPr wrap="square" rtlCol="0">
            <a:spAutoFit/>
          </a:bodyPr>
          <a:lstStyle/>
          <a:p>
            <a:r>
              <a:rPr lang="el-GR" sz="1600" b="1" u="sng" dirty="0" smtClean="0">
                <a:latin typeface="Times New Roman" pitchFamily="18" charset="0"/>
                <a:cs typeface="Times New Roman" pitchFamily="18" charset="0"/>
              </a:rPr>
              <a:t>Διάσταση Εσωτερικών Διαδικασιών</a:t>
            </a:r>
          </a:p>
          <a:p>
            <a:pPr>
              <a:buFont typeface="Arial" pitchFamily="34" charset="0"/>
              <a:buChar char="•"/>
            </a:pPr>
            <a:r>
              <a:rPr lang="el-GR" sz="1600" dirty="0" smtClean="0">
                <a:latin typeface="Times New Roman" pitchFamily="18" charset="0"/>
                <a:cs typeface="Times New Roman" pitchFamily="18" charset="0"/>
              </a:rPr>
              <a:t>Ποσοστό Πωλήσεων Νέων Αγαθών</a:t>
            </a:r>
          </a:p>
          <a:p>
            <a:pPr>
              <a:buFont typeface="Arial" pitchFamily="34" charset="0"/>
              <a:buChar char="•"/>
            </a:pPr>
            <a:r>
              <a:rPr lang="el-GR" sz="1600" dirty="0" smtClean="0">
                <a:latin typeface="Times New Roman" pitchFamily="18" charset="0"/>
                <a:cs typeface="Times New Roman" pitchFamily="18" charset="0"/>
              </a:rPr>
              <a:t>Ο Κύκλος Ζωής Του Προϊόντος</a:t>
            </a:r>
          </a:p>
          <a:p>
            <a:pPr>
              <a:buFont typeface="Arial" pitchFamily="34" charset="0"/>
              <a:buChar char="•"/>
            </a:pPr>
            <a:r>
              <a:rPr lang="el-GR" sz="1600" dirty="0" smtClean="0">
                <a:latin typeface="Times New Roman" pitchFamily="18" charset="0"/>
                <a:cs typeface="Times New Roman" pitchFamily="18" charset="0"/>
              </a:rPr>
              <a:t>Το Ποσοστό Ελαττωματικών       Προϊόντων Σε Έλλειψη</a:t>
            </a:r>
            <a:endParaRPr lang="el-GR" sz="1600" dirty="0">
              <a:latin typeface="Times New Roman" pitchFamily="18" charset="0"/>
              <a:cs typeface="Times New Roman" pitchFamily="18" charset="0"/>
            </a:endParaRPr>
          </a:p>
        </p:txBody>
      </p:sp>
      <p:sp>
        <p:nvSpPr>
          <p:cNvPr id="18" name="17 - TextBox"/>
          <p:cNvSpPr txBox="1"/>
          <p:nvPr/>
        </p:nvSpPr>
        <p:spPr>
          <a:xfrm>
            <a:off x="5076056" y="5013176"/>
            <a:ext cx="3786214" cy="1323439"/>
          </a:xfrm>
          <a:prstGeom prst="rect">
            <a:avLst/>
          </a:prstGeom>
          <a:noFill/>
        </p:spPr>
        <p:txBody>
          <a:bodyPr wrap="square" rtlCol="0">
            <a:spAutoFit/>
          </a:bodyPr>
          <a:lstStyle/>
          <a:p>
            <a:r>
              <a:rPr lang="el-GR" sz="1600" b="1" u="sng" dirty="0" smtClean="0">
                <a:latin typeface="Times New Roman" pitchFamily="18" charset="0"/>
                <a:cs typeface="Times New Roman" pitchFamily="18" charset="0"/>
              </a:rPr>
              <a:t>Διάσταση Εκπαίδευσης &amp; Ανάπτυξης</a:t>
            </a:r>
          </a:p>
          <a:p>
            <a:pPr>
              <a:buFont typeface="Arial" pitchFamily="34" charset="0"/>
              <a:buChar char="•"/>
            </a:pPr>
            <a:r>
              <a:rPr lang="el-GR" sz="1600" dirty="0" smtClean="0">
                <a:latin typeface="Times New Roman" pitchFamily="18" charset="0"/>
                <a:cs typeface="Times New Roman" pitchFamily="18" charset="0"/>
              </a:rPr>
              <a:t>Δυνατότητα Συμμετοχής Σε Αποφάσεις</a:t>
            </a:r>
          </a:p>
          <a:p>
            <a:pPr>
              <a:buFont typeface="Arial" pitchFamily="34" charset="0"/>
              <a:buChar char="•"/>
            </a:pPr>
            <a:r>
              <a:rPr lang="el-GR" sz="1600" dirty="0" smtClean="0">
                <a:latin typeface="Times New Roman" pitchFamily="18" charset="0"/>
                <a:cs typeface="Times New Roman" pitchFamily="18" charset="0"/>
              </a:rPr>
              <a:t>Οι Καινοτομίες Που Εισάγει</a:t>
            </a:r>
          </a:p>
          <a:p>
            <a:pPr>
              <a:buFont typeface="Arial" pitchFamily="34" charset="0"/>
              <a:buChar char="•"/>
            </a:pPr>
            <a:r>
              <a:rPr lang="el-GR" sz="1600" dirty="0" smtClean="0">
                <a:latin typeface="Times New Roman" pitchFamily="18" charset="0"/>
                <a:cs typeface="Times New Roman" pitchFamily="18" charset="0"/>
              </a:rPr>
              <a:t>Στήριξη Από Την Επιχείρηση</a:t>
            </a:r>
          </a:p>
          <a:p>
            <a:pPr>
              <a:buFont typeface="Arial" pitchFamily="34" charset="0"/>
              <a:buChar char="•"/>
            </a:pPr>
            <a:r>
              <a:rPr lang="el-GR" sz="1600" dirty="0" smtClean="0">
                <a:latin typeface="Times New Roman" pitchFamily="18" charset="0"/>
                <a:cs typeface="Times New Roman" pitchFamily="18" charset="0"/>
              </a:rPr>
              <a:t>Εισόδημα Ανά Υπάλληλο</a:t>
            </a:r>
            <a:endParaRPr lang="el-GR" sz="1600" dirty="0">
              <a:latin typeface="Times New Roman" pitchFamily="18" charset="0"/>
              <a:cs typeface="Times New Roman" pitchFamily="18" charset="0"/>
            </a:endParaRPr>
          </a:p>
        </p:txBody>
      </p:sp>
      <p:sp>
        <p:nvSpPr>
          <p:cNvPr id="24" name="23 - Θέση αριθμού διαφάνειας"/>
          <p:cNvSpPr>
            <a:spLocks noGrp="1"/>
          </p:cNvSpPr>
          <p:nvPr>
            <p:ph type="sldNum" sz="quarter" idx="12"/>
          </p:nvPr>
        </p:nvSpPr>
        <p:spPr/>
        <p:txBody>
          <a:bodyPr/>
          <a:lstStyle/>
          <a:p>
            <a:fld id="{92C01CD7-ED0A-4E47-B2BD-476C151CD652}" type="slidenum">
              <a:rPr lang="el-GR" smtClean="0">
                <a:solidFill>
                  <a:schemeClr val="tx1"/>
                </a:solidFill>
              </a:rPr>
              <a:pPr/>
              <a:t>30</a:t>
            </a:fld>
            <a:endParaRPr lang="el-GR"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3" grpId="0" animBg="1"/>
      <p:bldP spid="14" grpId="0" animBg="1"/>
      <p:bldP spid="15" grpId="0"/>
      <p:bldP spid="16" grpId="0"/>
      <p:bldP spid="17" grpId="0"/>
      <p:bldP spid="1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214282" y="214290"/>
            <a:ext cx="3000395" cy="1162050"/>
          </a:xfrm>
        </p:spPr>
        <p:txBody>
          <a:bodyPr>
            <a:normAutofit fontScale="90000"/>
          </a:bodyPr>
          <a:lstStyle/>
          <a:p>
            <a:r>
              <a:rPr lang="el-GR" sz="3200" b="0" dirty="0" smtClean="0">
                <a:latin typeface="Times New Roman" pitchFamily="18" charset="0"/>
                <a:cs typeface="Times New Roman" pitchFamily="18" charset="0"/>
              </a:rPr>
              <a:t>Παράδειγμα </a:t>
            </a:r>
            <a:r>
              <a:rPr lang="en-US" sz="3200" b="0" dirty="0" smtClean="0">
                <a:latin typeface="Times New Roman" pitchFamily="18" charset="0"/>
                <a:cs typeface="Times New Roman" pitchFamily="18" charset="0"/>
              </a:rPr>
              <a:t>Balance Scorecard</a:t>
            </a:r>
            <a:endParaRPr lang="el-GR" sz="3200" b="0" dirty="0">
              <a:latin typeface="Times New Roman" pitchFamily="18" charset="0"/>
              <a:cs typeface="Times New Roman" pitchFamily="18" charset="0"/>
            </a:endParaRPr>
          </a:p>
        </p:txBody>
      </p:sp>
      <p:sp>
        <p:nvSpPr>
          <p:cNvPr id="4" name="3 - Θέση κειμένου"/>
          <p:cNvSpPr>
            <a:spLocks noGrp="1"/>
          </p:cNvSpPr>
          <p:nvPr>
            <p:ph type="body" sz="half" idx="2"/>
          </p:nvPr>
        </p:nvSpPr>
        <p:spPr>
          <a:xfrm>
            <a:off x="214282" y="1643050"/>
            <a:ext cx="2357454" cy="4483113"/>
          </a:xfrm>
        </p:spPr>
        <p:txBody>
          <a:bodyPr/>
          <a:lstStyle/>
          <a:p>
            <a:r>
              <a:rPr lang="el-GR" dirty="0" smtClean="0"/>
              <a:t>Στο Εργαστήριο Πληροφοριακών Συστημάτων Διοίκησης &amp;</a:t>
            </a:r>
            <a:r>
              <a:rPr lang="en-US" dirty="0" smtClean="0"/>
              <a:t> </a:t>
            </a:r>
            <a:r>
              <a:rPr lang="el-GR" dirty="0" smtClean="0"/>
              <a:t>Επιχειρηματικής</a:t>
            </a:r>
            <a:r>
              <a:rPr lang="en-US" dirty="0" smtClean="0"/>
              <a:t> </a:t>
            </a:r>
            <a:r>
              <a:rPr lang="el-GR" dirty="0" smtClean="0"/>
              <a:t>Νοημοσύνης</a:t>
            </a:r>
            <a:endParaRPr lang="el-GR" dirty="0"/>
          </a:p>
        </p:txBody>
      </p:sp>
      <p:sp>
        <p:nvSpPr>
          <p:cNvPr id="5" name="4 - Πεντάγωνο"/>
          <p:cNvSpPr/>
          <p:nvPr/>
        </p:nvSpPr>
        <p:spPr>
          <a:xfrm>
            <a:off x="3286116" y="714356"/>
            <a:ext cx="2071702" cy="500066"/>
          </a:xfrm>
          <a:prstGeom prst="homePlate">
            <a:avLst/>
          </a:prstGeom>
          <a:solidFill>
            <a:srgbClr val="82DADE"/>
          </a:solidFill>
          <a:ln>
            <a:solidFill>
              <a:srgbClr val="82DA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l-GR" sz="1600" i="1" u="sng" dirty="0" smtClean="0">
                <a:solidFill>
                  <a:schemeClr val="tx1"/>
                </a:solidFill>
                <a:latin typeface="Times New Roman" pitchFamily="18" charset="0"/>
                <a:cs typeface="Times New Roman" pitchFamily="18" charset="0"/>
              </a:rPr>
              <a:t>Οικονομική Διάσταση</a:t>
            </a:r>
            <a:endParaRPr lang="el-GR" sz="1600" i="1" u="sng" dirty="0">
              <a:solidFill>
                <a:schemeClr val="tx1"/>
              </a:solidFill>
              <a:latin typeface="Times New Roman" pitchFamily="18" charset="0"/>
              <a:cs typeface="Times New Roman" pitchFamily="18" charset="0"/>
            </a:endParaRPr>
          </a:p>
        </p:txBody>
      </p:sp>
      <p:sp>
        <p:nvSpPr>
          <p:cNvPr id="7" name="6 - Ψαλίδισμα διαγώνιας γωνίας του ορθογωνίου"/>
          <p:cNvSpPr/>
          <p:nvPr/>
        </p:nvSpPr>
        <p:spPr>
          <a:xfrm>
            <a:off x="5357818" y="285728"/>
            <a:ext cx="3571900" cy="1428760"/>
          </a:xfrm>
          <a:prstGeom prst="snip2DiagRect">
            <a:avLst/>
          </a:prstGeom>
          <a:solidFill>
            <a:srgbClr val="82DADE"/>
          </a:solidFill>
          <a:ln>
            <a:solidFill>
              <a:srgbClr val="82DA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Arial" pitchFamily="34" charset="0"/>
              <a:buChar char="•"/>
            </a:pPr>
            <a:r>
              <a:rPr lang="el-GR" sz="1600" dirty="0" smtClean="0">
                <a:solidFill>
                  <a:schemeClr val="tx1"/>
                </a:solidFill>
                <a:latin typeface="Times New Roman" pitchFamily="18" charset="0"/>
                <a:cs typeface="Times New Roman" pitchFamily="18" charset="0"/>
              </a:rPr>
              <a:t>Συνολικός αριθμός ερευνητικών προγραμμάτων ανά έτος: 3%</a:t>
            </a:r>
          </a:p>
          <a:p>
            <a:pPr>
              <a:buFont typeface="Arial" pitchFamily="34" charset="0"/>
              <a:buChar char="•"/>
            </a:pPr>
            <a:r>
              <a:rPr lang="el-GR" sz="1600" dirty="0" smtClean="0">
                <a:solidFill>
                  <a:schemeClr val="tx1"/>
                </a:solidFill>
                <a:latin typeface="Times New Roman" pitchFamily="18" charset="0"/>
                <a:cs typeface="Times New Roman" pitchFamily="18" charset="0"/>
              </a:rPr>
              <a:t>Συνολικά έσοδα το χρόνο:14%</a:t>
            </a:r>
          </a:p>
          <a:p>
            <a:pPr>
              <a:buFont typeface="Arial" pitchFamily="34" charset="0"/>
              <a:buChar char="•"/>
            </a:pPr>
            <a:r>
              <a:rPr lang="el-GR" sz="1600" dirty="0" smtClean="0">
                <a:solidFill>
                  <a:schemeClr val="tx1"/>
                </a:solidFill>
                <a:latin typeface="Times New Roman" pitchFamily="18" charset="0"/>
                <a:cs typeface="Times New Roman" pitchFamily="18" charset="0"/>
              </a:rPr>
              <a:t>Συνολικός αριθμός εργαζομένων ανά τομέα δραστηριότητας:8%</a:t>
            </a:r>
            <a:endParaRPr lang="el-GR" sz="1600" dirty="0">
              <a:solidFill>
                <a:schemeClr val="tx1"/>
              </a:solidFill>
              <a:latin typeface="Times New Roman" pitchFamily="18" charset="0"/>
              <a:cs typeface="Times New Roman" pitchFamily="18" charset="0"/>
            </a:endParaRPr>
          </a:p>
        </p:txBody>
      </p:sp>
      <p:sp>
        <p:nvSpPr>
          <p:cNvPr id="9" name="8 - Πεντάγωνο"/>
          <p:cNvSpPr/>
          <p:nvPr/>
        </p:nvSpPr>
        <p:spPr>
          <a:xfrm>
            <a:off x="3286116" y="2357430"/>
            <a:ext cx="2071702" cy="500066"/>
          </a:xfrm>
          <a:prstGeom prst="homePlate">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l-GR" sz="1600" i="1" u="sng" dirty="0" smtClean="0">
                <a:solidFill>
                  <a:schemeClr val="tx1"/>
                </a:solidFill>
                <a:latin typeface="Times New Roman" pitchFamily="18" charset="0"/>
                <a:cs typeface="Times New Roman" pitchFamily="18" charset="0"/>
              </a:rPr>
              <a:t>Διάσταση Πελατών</a:t>
            </a:r>
            <a:endParaRPr lang="el-GR" sz="1600" i="1" u="sng" dirty="0">
              <a:solidFill>
                <a:schemeClr val="tx1"/>
              </a:solidFill>
              <a:latin typeface="Times New Roman" pitchFamily="18" charset="0"/>
              <a:cs typeface="Times New Roman" pitchFamily="18" charset="0"/>
            </a:endParaRPr>
          </a:p>
        </p:txBody>
      </p:sp>
      <p:sp>
        <p:nvSpPr>
          <p:cNvPr id="10" name="9 - Πεντάγωνο"/>
          <p:cNvSpPr/>
          <p:nvPr/>
        </p:nvSpPr>
        <p:spPr>
          <a:xfrm>
            <a:off x="3286116" y="5500702"/>
            <a:ext cx="2071702" cy="714380"/>
          </a:xfrm>
          <a:prstGeom prst="homePlate">
            <a:avLst/>
          </a:prstGeom>
          <a:solidFill>
            <a:srgbClr val="E05252"/>
          </a:solidFill>
          <a:ln>
            <a:solidFill>
              <a:srgbClr val="E0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600" i="1" u="sng" dirty="0" smtClean="0">
                <a:solidFill>
                  <a:schemeClr val="tx1"/>
                </a:solidFill>
                <a:latin typeface="Times New Roman" pitchFamily="18" charset="0"/>
                <a:cs typeface="Times New Roman" pitchFamily="18" charset="0"/>
              </a:rPr>
              <a:t>Διάσταση Εκπαίδευσης &amp; Ανάπτυξης</a:t>
            </a:r>
            <a:endParaRPr lang="el-GR" sz="1600" i="1" u="sng" dirty="0">
              <a:solidFill>
                <a:schemeClr val="tx1"/>
              </a:solidFill>
              <a:latin typeface="Times New Roman" pitchFamily="18" charset="0"/>
              <a:cs typeface="Times New Roman" pitchFamily="18" charset="0"/>
            </a:endParaRPr>
          </a:p>
        </p:txBody>
      </p:sp>
      <p:sp>
        <p:nvSpPr>
          <p:cNvPr id="11" name="10 - Πεντάγωνο"/>
          <p:cNvSpPr/>
          <p:nvPr/>
        </p:nvSpPr>
        <p:spPr>
          <a:xfrm>
            <a:off x="3286116" y="3786190"/>
            <a:ext cx="2071702" cy="714380"/>
          </a:xfrm>
          <a:prstGeom prst="homePlat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600" i="1" u="sng" dirty="0" smtClean="0">
                <a:solidFill>
                  <a:schemeClr val="tx1"/>
                </a:solidFill>
                <a:latin typeface="Times New Roman" pitchFamily="18" charset="0"/>
                <a:cs typeface="Times New Roman" pitchFamily="18" charset="0"/>
              </a:rPr>
              <a:t>Διάσταση Εσωτερικών Διαδικασιών</a:t>
            </a:r>
            <a:endParaRPr lang="el-GR" sz="1600" i="1" u="sng" dirty="0">
              <a:solidFill>
                <a:schemeClr val="tx1"/>
              </a:solidFill>
              <a:latin typeface="Times New Roman" pitchFamily="18" charset="0"/>
              <a:cs typeface="Times New Roman" pitchFamily="18" charset="0"/>
            </a:endParaRPr>
          </a:p>
        </p:txBody>
      </p:sp>
      <p:sp>
        <p:nvSpPr>
          <p:cNvPr id="14" name="13 - Ψαλίδισμα διαγώνιας γωνίας του ορθογωνίου"/>
          <p:cNvSpPr/>
          <p:nvPr/>
        </p:nvSpPr>
        <p:spPr>
          <a:xfrm>
            <a:off x="5357818" y="2000240"/>
            <a:ext cx="3571900" cy="1285884"/>
          </a:xfrm>
          <a:prstGeom prst="snip2Diag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Arial" pitchFamily="34" charset="0"/>
              <a:buChar char="•"/>
            </a:pPr>
            <a:r>
              <a:rPr lang="el-GR" sz="1600" dirty="0" smtClean="0">
                <a:solidFill>
                  <a:schemeClr val="tx1"/>
                </a:solidFill>
                <a:latin typeface="Times New Roman" pitchFamily="18" charset="0"/>
                <a:cs typeface="Times New Roman" pitchFamily="18" charset="0"/>
              </a:rPr>
              <a:t>Συνολικός αριθμός ερωτημάτων: 15%</a:t>
            </a:r>
          </a:p>
          <a:p>
            <a:pPr>
              <a:buFont typeface="Arial" pitchFamily="34" charset="0"/>
              <a:buChar char="•"/>
            </a:pPr>
            <a:r>
              <a:rPr lang="el-GR" sz="1600" dirty="0" smtClean="0">
                <a:solidFill>
                  <a:schemeClr val="tx1"/>
                </a:solidFill>
                <a:latin typeface="Times New Roman" pitchFamily="18" charset="0"/>
                <a:cs typeface="Times New Roman" pitchFamily="18" charset="0"/>
              </a:rPr>
              <a:t>Αριθμός ενδιαφερόμενων μερών που εκδήλωσαν ενδιαφέρον: 10%</a:t>
            </a:r>
          </a:p>
        </p:txBody>
      </p:sp>
      <p:sp>
        <p:nvSpPr>
          <p:cNvPr id="20" name="19 - Ψαλίδισμα διαγώνιας γωνίας του ορθογωνίου"/>
          <p:cNvSpPr/>
          <p:nvPr/>
        </p:nvSpPr>
        <p:spPr>
          <a:xfrm>
            <a:off x="5357818" y="3571876"/>
            <a:ext cx="3571900" cy="1285860"/>
          </a:xfrm>
          <a:prstGeom prst="snip2Diag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Arial" pitchFamily="34" charset="0"/>
              <a:buChar char="•"/>
            </a:pPr>
            <a:r>
              <a:rPr lang="el-GR" sz="1600" dirty="0" smtClean="0">
                <a:solidFill>
                  <a:schemeClr val="tx1"/>
                </a:solidFill>
                <a:latin typeface="Times New Roman" pitchFamily="18" charset="0"/>
                <a:cs typeface="Times New Roman" pitchFamily="18" charset="0"/>
              </a:rPr>
              <a:t>Αριθμός προτάσεων προς χρηματοδότηση: 14%</a:t>
            </a:r>
          </a:p>
          <a:p>
            <a:pPr>
              <a:buFont typeface="Arial" pitchFamily="34" charset="0"/>
              <a:buChar char="•"/>
            </a:pPr>
            <a:r>
              <a:rPr lang="el-GR" sz="1600" dirty="0" smtClean="0">
                <a:solidFill>
                  <a:schemeClr val="tx1"/>
                </a:solidFill>
                <a:latin typeface="Times New Roman" pitchFamily="18" charset="0"/>
                <a:cs typeface="Times New Roman" pitchFamily="18" charset="0"/>
              </a:rPr>
              <a:t>Αριθμός δημοσιεύσεων ανά τομέα δραστηριότητας: 7%</a:t>
            </a:r>
          </a:p>
          <a:p>
            <a:pPr>
              <a:buFont typeface="Arial" pitchFamily="34" charset="0"/>
              <a:buChar char="•"/>
            </a:pPr>
            <a:r>
              <a:rPr lang="el-GR" sz="1600" dirty="0" smtClean="0">
                <a:solidFill>
                  <a:schemeClr val="tx1"/>
                </a:solidFill>
                <a:latin typeface="Times New Roman" pitchFamily="18" charset="0"/>
                <a:cs typeface="Times New Roman" pitchFamily="18" charset="0"/>
              </a:rPr>
              <a:t>Αριθμός πατεντών: 4%</a:t>
            </a:r>
            <a:endParaRPr lang="el-GR" sz="1600" dirty="0">
              <a:solidFill>
                <a:schemeClr val="tx1"/>
              </a:solidFill>
              <a:latin typeface="Times New Roman" pitchFamily="18" charset="0"/>
              <a:cs typeface="Times New Roman" pitchFamily="18" charset="0"/>
            </a:endParaRPr>
          </a:p>
        </p:txBody>
      </p:sp>
      <p:sp>
        <p:nvSpPr>
          <p:cNvPr id="21" name="20 - Ψαλίδισμα διαγώνιας γωνίας του ορθογωνίου"/>
          <p:cNvSpPr/>
          <p:nvPr/>
        </p:nvSpPr>
        <p:spPr>
          <a:xfrm>
            <a:off x="5357818" y="5214950"/>
            <a:ext cx="3571900" cy="1285884"/>
          </a:xfrm>
          <a:prstGeom prst="snip2DiagRect">
            <a:avLst/>
          </a:prstGeom>
          <a:solidFill>
            <a:srgbClr val="E05252"/>
          </a:solidFill>
          <a:ln>
            <a:solidFill>
              <a:srgbClr val="E0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Font typeface="Arial" pitchFamily="34" charset="0"/>
              <a:buChar char="•"/>
            </a:pPr>
            <a:r>
              <a:rPr lang="el-GR" sz="1600" dirty="0" smtClean="0">
                <a:solidFill>
                  <a:schemeClr val="tx1"/>
                </a:solidFill>
                <a:latin typeface="Times New Roman" pitchFamily="18" charset="0"/>
                <a:cs typeface="Times New Roman" pitchFamily="18" charset="0"/>
              </a:rPr>
              <a:t>Ικανοποίηση εργαζομένων: 25%</a:t>
            </a:r>
            <a:endParaRPr lang="el-GR" sz="1600" dirty="0">
              <a:solidFill>
                <a:schemeClr val="tx1"/>
              </a:solidFill>
              <a:latin typeface="Times New Roman" pitchFamily="18" charset="0"/>
              <a:cs typeface="Times New Roman" pitchFamily="18" charset="0"/>
            </a:endParaRPr>
          </a:p>
        </p:txBody>
      </p:sp>
      <p:sp>
        <p:nvSpPr>
          <p:cNvPr id="23" name="22 - Θέση αριθμού διαφάνειας"/>
          <p:cNvSpPr>
            <a:spLocks noGrp="1"/>
          </p:cNvSpPr>
          <p:nvPr>
            <p:ph type="sldNum" sz="quarter" idx="12"/>
          </p:nvPr>
        </p:nvSpPr>
        <p:spPr/>
        <p:txBody>
          <a:bodyPr/>
          <a:lstStyle/>
          <a:p>
            <a:fld id="{92C01CD7-ED0A-4E47-B2BD-476C151CD652}" type="slidenum">
              <a:rPr lang="el-GR" smtClean="0">
                <a:solidFill>
                  <a:schemeClr val="tx1"/>
                </a:solidFill>
              </a:rPr>
              <a:pPr/>
              <a:t>31</a:t>
            </a:fld>
            <a:endParaRPr lang="el-GR"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9" grpId="0" animBg="1"/>
      <p:bldP spid="10" grpId="0" animBg="1"/>
      <p:bldP spid="11" grpId="0" animBg="1"/>
      <p:bldP spid="14" grpId="0" animBg="1"/>
      <p:bldP spid="20" grpId="0" animBg="1"/>
      <p:bldP spid="21"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0" y="0"/>
            <a:ext cx="9144000" cy="6858000"/>
          </a:xfrm>
        </p:spPr>
        <p:txBody>
          <a:bodyPr/>
          <a:lstStyle/>
          <a:p>
            <a:pPr algn="ctr">
              <a:buNone/>
            </a:pPr>
            <a:endParaRPr lang="en-US" dirty="0" smtClean="0">
              <a:latin typeface="Times New Roman" pitchFamily="18" charset="0"/>
              <a:cs typeface="Times New Roman" pitchFamily="18" charset="0"/>
            </a:endParaRPr>
          </a:p>
          <a:p>
            <a:pPr algn="ctr">
              <a:buNone/>
            </a:pPr>
            <a:endParaRPr lang="en-US" dirty="0" smtClean="0">
              <a:latin typeface="Times New Roman" pitchFamily="18" charset="0"/>
              <a:cs typeface="Times New Roman" pitchFamily="18" charset="0"/>
            </a:endParaRPr>
          </a:p>
          <a:p>
            <a:pPr algn="ctr">
              <a:buNone/>
            </a:pPr>
            <a:endParaRPr lang="en-US" dirty="0" smtClean="0">
              <a:latin typeface="Times New Roman" pitchFamily="18" charset="0"/>
              <a:cs typeface="Times New Roman" pitchFamily="18" charset="0"/>
            </a:endParaRPr>
          </a:p>
          <a:p>
            <a:pPr algn="ctr">
              <a:buNone/>
            </a:pPr>
            <a:endParaRPr lang="en-US" smtClean="0">
              <a:latin typeface="Times New Roman" pitchFamily="18" charset="0"/>
              <a:cs typeface="Times New Roman" pitchFamily="18" charset="0"/>
            </a:endParaRPr>
          </a:p>
          <a:p>
            <a:pPr algn="ctr">
              <a:buNone/>
            </a:pPr>
            <a:endParaRPr lang="en-US" dirty="0" smtClean="0">
              <a:latin typeface="Times New Roman" pitchFamily="18" charset="0"/>
              <a:cs typeface="Times New Roman" pitchFamily="18" charset="0"/>
            </a:endParaRPr>
          </a:p>
          <a:p>
            <a:pPr algn="ctr">
              <a:buNone/>
            </a:pPr>
            <a:r>
              <a:rPr lang="el-GR" sz="4400" b="1" dirty="0" smtClean="0">
                <a:latin typeface="Times New Roman" pitchFamily="18" charset="0"/>
                <a:cs typeface="Times New Roman" pitchFamily="18" charset="0"/>
              </a:rPr>
              <a:t> Ευχαριστούμε για τον χρόνο σας </a:t>
            </a:r>
            <a:endParaRPr lang="el-GR" sz="4400" b="1" dirty="0">
              <a:latin typeface="Times New Roman" pitchFamily="18" charset="0"/>
              <a:cs typeface="Times New Roman" pitchFamily="18" charset="0"/>
            </a:endParaRPr>
          </a:p>
        </p:txBody>
      </p:sp>
      <p:sp>
        <p:nvSpPr>
          <p:cNvPr id="4" name="3 - Θέση αριθμού διαφάνειας"/>
          <p:cNvSpPr>
            <a:spLocks noGrp="1"/>
          </p:cNvSpPr>
          <p:nvPr>
            <p:ph type="sldNum" sz="quarter" idx="12"/>
          </p:nvPr>
        </p:nvSpPr>
        <p:spPr/>
        <p:txBody>
          <a:bodyPr/>
          <a:lstStyle/>
          <a:p>
            <a:fld id="{92C01CD7-ED0A-4E47-B2BD-476C151CD652}" type="slidenum">
              <a:rPr lang="el-GR" smtClean="0"/>
              <a:pPr/>
              <a:t>32</a:t>
            </a:fld>
            <a:endParaRPr lang="el-G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sz="half" idx="1"/>
          </p:nvPr>
        </p:nvSpPr>
        <p:spPr/>
        <p:txBody>
          <a:bodyPr/>
          <a:lstStyle/>
          <a:p>
            <a:pPr>
              <a:buNone/>
            </a:pPr>
            <a:r>
              <a:rPr lang="el-GR" b="1" u="sng" dirty="0" smtClean="0">
                <a:latin typeface="Times New Roman" pitchFamily="18" charset="0"/>
                <a:cs typeface="Times New Roman" pitchFamily="18" charset="0"/>
              </a:rPr>
              <a:t>Εσωτερικό Περιβάλλον</a:t>
            </a:r>
            <a:endParaRPr lang="en-US" b="1" u="sng" dirty="0" smtClean="0">
              <a:latin typeface="Times New Roman" pitchFamily="18" charset="0"/>
              <a:cs typeface="Times New Roman" pitchFamily="18" charset="0"/>
            </a:endParaRPr>
          </a:p>
          <a:p>
            <a:pPr>
              <a:buNone/>
            </a:pPr>
            <a:r>
              <a:rPr lang="el-GR" dirty="0" smtClean="0">
                <a:latin typeface="Times New Roman" pitchFamily="18" charset="0"/>
                <a:cs typeface="Times New Roman" pitchFamily="18" charset="0"/>
              </a:rPr>
              <a:t>Τα </a:t>
            </a:r>
            <a:r>
              <a:rPr lang="el-GR" dirty="0">
                <a:latin typeface="Times New Roman" pitchFamily="18" charset="0"/>
                <a:cs typeface="Times New Roman" pitchFamily="18" charset="0"/>
              </a:rPr>
              <a:t>δυνατά και </a:t>
            </a:r>
            <a:r>
              <a:rPr lang="el-GR" dirty="0" smtClean="0">
                <a:latin typeface="Times New Roman" pitchFamily="18" charset="0"/>
                <a:cs typeface="Times New Roman" pitchFamily="18" charset="0"/>
              </a:rPr>
              <a:t>αδύνατα</a:t>
            </a:r>
            <a:endParaRPr lang="en-US" dirty="0">
              <a:latin typeface="Times New Roman" pitchFamily="18" charset="0"/>
              <a:cs typeface="Times New Roman" pitchFamily="18" charset="0"/>
            </a:endParaRPr>
          </a:p>
          <a:p>
            <a:pPr>
              <a:buNone/>
            </a:pPr>
            <a:r>
              <a:rPr lang="el-GR" dirty="0" smtClean="0">
                <a:latin typeface="Times New Roman" pitchFamily="18" charset="0"/>
                <a:cs typeface="Times New Roman" pitchFamily="18" charset="0"/>
              </a:rPr>
              <a:t>σημεία προκύπτουν από </a:t>
            </a:r>
          </a:p>
          <a:p>
            <a:pPr>
              <a:buNone/>
            </a:pPr>
            <a:r>
              <a:rPr lang="el-GR" dirty="0" smtClean="0">
                <a:latin typeface="Times New Roman" pitchFamily="18" charset="0"/>
                <a:cs typeface="Times New Roman" pitchFamily="18" charset="0"/>
              </a:rPr>
              <a:t>τους εσωτερικούς</a:t>
            </a:r>
          </a:p>
          <a:p>
            <a:pPr>
              <a:buNone/>
            </a:pPr>
            <a:r>
              <a:rPr lang="el-GR" dirty="0" smtClean="0">
                <a:latin typeface="Times New Roman" pitchFamily="18" charset="0"/>
                <a:cs typeface="Times New Roman" pitchFamily="18" charset="0"/>
              </a:rPr>
              <a:t>διαθέσιμους πόρους μιας </a:t>
            </a:r>
          </a:p>
          <a:p>
            <a:pPr>
              <a:buNone/>
            </a:pPr>
            <a:r>
              <a:rPr lang="el-GR" dirty="0" smtClean="0">
                <a:latin typeface="Times New Roman" pitchFamily="18" charset="0"/>
                <a:cs typeface="Times New Roman" pitchFamily="18" charset="0"/>
              </a:rPr>
              <a:t>επιχείρησης </a:t>
            </a:r>
            <a:r>
              <a:rPr lang="en-US" dirty="0" smtClean="0">
                <a:latin typeface="Times New Roman" pitchFamily="18" charset="0"/>
                <a:cs typeface="Times New Roman" pitchFamily="18" charset="0"/>
              </a:rPr>
              <a:t>.</a:t>
            </a:r>
            <a:endParaRPr lang="el-GR" dirty="0">
              <a:latin typeface="Times New Roman" pitchFamily="18" charset="0"/>
              <a:cs typeface="Times New Roman" pitchFamily="18" charset="0"/>
            </a:endParaRPr>
          </a:p>
        </p:txBody>
      </p:sp>
      <p:sp>
        <p:nvSpPr>
          <p:cNvPr id="4" name="3 - Θέση περιεχομένου"/>
          <p:cNvSpPr>
            <a:spLocks noGrp="1"/>
          </p:cNvSpPr>
          <p:nvPr>
            <p:ph sz="half" idx="2"/>
          </p:nvPr>
        </p:nvSpPr>
        <p:spPr/>
        <p:txBody>
          <a:bodyPr/>
          <a:lstStyle/>
          <a:p>
            <a:pPr>
              <a:buNone/>
            </a:pPr>
            <a:r>
              <a:rPr lang="el-GR" b="1" u="sng" dirty="0" smtClean="0">
                <a:latin typeface="Times New Roman" pitchFamily="18" charset="0"/>
                <a:cs typeface="Times New Roman" pitchFamily="18" charset="0"/>
              </a:rPr>
              <a:t>Εξωτερικό Περιβάλλον</a:t>
            </a:r>
            <a:endParaRPr lang="en-US" b="1" u="sng" dirty="0" smtClean="0">
              <a:latin typeface="Times New Roman" pitchFamily="18" charset="0"/>
              <a:cs typeface="Times New Roman" pitchFamily="18" charset="0"/>
            </a:endParaRPr>
          </a:p>
          <a:p>
            <a:pPr>
              <a:buNone/>
            </a:pPr>
            <a:r>
              <a:rPr lang="el-GR" dirty="0" smtClean="0">
                <a:latin typeface="Times New Roman" pitchFamily="18" charset="0"/>
                <a:cs typeface="Times New Roman" pitchFamily="18" charset="0"/>
              </a:rPr>
              <a:t>Οι ευκαιρίες και οι</a:t>
            </a:r>
            <a:endParaRPr lang="en-US" dirty="0" smtClean="0">
              <a:latin typeface="Times New Roman" pitchFamily="18" charset="0"/>
              <a:cs typeface="Times New Roman" pitchFamily="18" charset="0"/>
            </a:endParaRPr>
          </a:p>
          <a:p>
            <a:pPr>
              <a:buNone/>
            </a:pPr>
            <a:r>
              <a:rPr lang="el-GR" dirty="0" smtClean="0">
                <a:latin typeface="Times New Roman" pitchFamily="18" charset="0"/>
                <a:cs typeface="Times New Roman" pitchFamily="18" charset="0"/>
              </a:rPr>
              <a:t>απειλές</a:t>
            </a:r>
            <a:r>
              <a:rPr lang="en-US" dirty="0" smtClean="0">
                <a:latin typeface="Times New Roman" pitchFamily="18" charset="0"/>
                <a:cs typeface="Times New Roman" pitchFamily="18" charset="0"/>
              </a:rPr>
              <a:t> </a:t>
            </a:r>
            <a:r>
              <a:rPr lang="el-GR" dirty="0" smtClean="0">
                <a:latin typeface="Times New Roman" pitchFamily="18" charset="0"/>
                <a:cs typeface="Times New Roman" pitchFamily="18" charset="0"/>
              </a:rPr>
              <a:t>αποτελούν</a:t>
            </a:r>
          </a:p>
          <a:p>
            <a:pPr>
              <a:buNone/>
            </a:pPr>
            <a:r>
              <a:rPr lang="el-GR" dirty="0" smtClean="0">
                <a:latin typeface="Times New Roman" pitchFamily="18" charset="0"/>
                <a:cs typeface="Times New Roman" pitchFamily="18" charset="0"/>
              </a:rPr>
              <a:t>μεταβλητές του</a:t>
            </a:r>
          </a:p>
          <a:p>
            <a:pPr>
              <a:buNone/>
            </a:pPr>
            <a:r>
              <a:rPr lang="el-GR" dirty="0" smtClean="0">
                <a:latin typeface="Times New Roman" pitchFamily="18" charset="0"/>
                <a:cs typeface="Times New Roman" pitchFamily="18" charset="0"/>
              </a:rPr>
              <a:t>εξωτερικού περιβάλλοντος </a:t>
            </a:r>
          </a:p>
          <a:p>
            <a:pPr>
              <a:buNone/>
            </a:pPr>
            <a:r>
              <a:rPr lang="el-GR" dirty="0" smtClean="0">
                <a:latin typeface="Times New Roman" pitchFamily="18" charset="0"/>
                <a:cs typeface="Times New Roman" pitchFamily="18" charset="0"/>
              </a:rPr>
              <a:t>τις οποίες η επιχείρηση θα</a:t>
            </a:r>
          </a:p>
          <a:p>
            <a:pPr>
              <a:buNone/>
            </a:pPr>
            <a:r>
              <a:rPr lang="el-GR" dirty="0" smtClean="0">
                <a:latin typeface="Times New Roman" pitchFamily="18" charset="0"/>
                <a:cs typeface="Times New Roman" pitchFamily="18" charset="0"/>
              </a:rPr>
              <a:t>πρέπει να εντοπίσει.</a:t>
            </a:r>
            <a:endParaRPr lang="en-US" dirty="0" smtClean="0">
              <a:latin typeface="Times New Roman" pitchFamily="18" charset="0"/>
              <a:cs typeface="Times New Roman" pitchFamily="18" charset="0"/>
            </a:endParaRPr>
          </a:p>
        </p:txBody>
      </p:sp>
      <p:sp>
        <p:nvSpPr>
          <p:cNvPr id="5" name="4 - Τίτλος"/>
          <p:cNvSpPr>
            <a:spLocks noGrp="1"/>
          </p:cNvSpPr>
          <p:nvPr>
            <p:ph type="title"/>
          </p:nvPr>
        </p:nvSpPr>
        <p:spPr/>
        <p:txBody>
          <a:bodyPr/>
          <a:lstStyle/>
          <a:p>
            <a:r>
              <a:rPr lang="el-GR" b="1" dirty="0" smtClean="0">
                <a:latin typeface="Times New Roman" pitchFamily="18" charset="0"/>
                <a:cs typeface="Times New Roman" pitchFamily="18" charset="0"/>
              </a:rPr>
              <a:t>Ανάλυση </a:t>
            </a:r>
            <a:r>
              <a:rPr lang="en-US" b="1" dirty="0" smtClean="0">
                <a:latin typeface="Times New Roman" pitchFamily="18" charset="0"/>
                <a:cs typeface="Times New Roman" pitchFamily="18" charset="0"/>
              </a:rPr>
              <a:t>SWOT</a:t>
            </a:r>
            <a:endParaRPr lang="el-GR" b="1" dirty="0">
              <a:latin typeface="Times New Roman" pitchFamily="18" charset="0"/>
              <a:cs typeface="Times New Roman" pitchFamily="18" charset="0"/>
            </a:endParaRPr>
          </a:p>
        </p:txBody>
      </p:sp>
      <p:sp>
        <p:nvSpPr>
          <p:cNvPr id="7" name="6 - Θέση αριθμού διαφάνειας"/>
          <p:cNvSpPr>
            <a:spLocks noGrp="1"/>
          </p:cNvSpPr>
          <p:nvPr>
            <p:ph type="sldNum" sz="quarter" idx="12"/>
          </p:nvPr>
        </p:nvSpPr>
        <p:spPr/>
        <p:txBody>
          <a:bodyPr/>
          <a:lstStyle/>
          <a:p>
            <a:fld id="{92C01CD7-ED0A-4E47-B2BD-476C151CD652}" type="slidenum">
              <a:rPr lang="el-GR" smtClean="0">
                <a:solidFill>
                  <a:schemeClr val="tx1"/>
                </a:solidFill>
              </a:rPr>
              <a:pPr/>
              <a:t>4</a:t>
            </a:fld>
            <a:endParaRPr lang="el-GR">
              <a:solidFill>
                <a:schemeClr val="tx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b="1" dirty="0" smtClean="0">
                <a:latin typeface="Times New Roman" pitchFamily="18" charset="0"/>
                <a:cs typeface="Times New Roman" pitchFamily="18" charset="0"/>
              </a:rPr>
              <a:t>Ανάλυση </a:t>
            </a:r>
            <a:r>
              <a:rPr lang="en-US" b="1" dirty="0" smtClean="0">
                <a:latin typeface="Times New Roman" pitchFamily="18" charset="0"/>
                <a:cs typeface="Times New Roman" pitchFamily="18" charset="0"/>
              </a:rPr>
              <a:t>SWOT</a:t>
            </a:r>
            <a:endParaRPr lang="el-GR" dirty="0"/>
          </a:p>
        </p:txBody>
      </p:sp>
      <p:sp>
        <p:nvSpPr>
          <p:cNvPr id="5" name="4 - Θέση περιεχομένου"/>
          <p:cNvSpPr>
            <a:spLocks noGrp="1"/>
          </p:cNvSpPr>
          <p:nvPr>
            <p:ph idx="1"/>
          </p:nvPr>
        </p:nvSpPr>
        <p:spPr>
          <a:xfrm>
            <a:off x="0" y="1600200"/>
            <a:ext cx="9144000" cy="5257800"/>
          </a:xfrm>
        </p:spPr>
        <p:txBody>
          <a:bodyPr/>
          <a:lstStyle/>
          <a:p>
            <a:endParaRPr lang="el-GR" dirty="0"/>
          </a:p>
        </p:txBody>
      </p:sp>
      <p:sp>
        <p:nvSpPr>
          <p:cNvPr id="10" name="9 - Διάγραμμα ροής: Διεργασία"/>
          <p:cNvSpPr/>
          <p:nvPr/>
        </p:nvSpPr>
        <p:spPr>
          <a:xfrm>
            <a:off x="0" y="1643050"/>
            <a:ext cx="4572000" cy="2643206"/>
          </a:xfrm>
          <a:prstGeom prst="flowChartProcess">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l-GR" sz="2400" b="1" dirty="0" smtClean="0">
                <a:solidFill>
                  <a:sysClr val="windowText" lastClr="000000"/>
                </a:solidFill>
                <a:latin typeface="Times New Roman" pitchFamily="18" charset="0"/>
                <a:cs typeface="Times New Roman" pitchFamily="18" charset="0"/>
              </a:rPr>
              <a:t>ΔΥΝΑΤΑ  ΣΗΜΕΙΑ</a:t>
            </a:r>
            <a:endParaRPr lang="en-US" sz="2400" b="1" dirty="0" smtClean="0">
              <a:solidFill>
                <a:sysClr val="windowText" lastClr="000000"/>
              </a:solidFill>
              <a:latin typeface="Times New Roman" pitchFamily="18" charset="0"/>
              <a:cs typeface="Times New Roman" pitchFamily="18" charset="0"/>
            </a:endParaRPr>
          </a:p>
          <a:p>
            <a:pPr lvl="0" algn="ctr"/>
            <a:r>
              <a:rPr lang="el-GR" dirty="0" smtClean="0">
                <a:solidFill>
                  <a:sysClr val="windowText" lastClr="000000"/>
                </a:solidFill>
                <a:latin typeface="Times New Roman" pitchFamily="18" charset="0"/>
                <a:cs typeface="Times New Roman" pitchFamily="18" charset="0"/>
              </a:rPr>
              <a:t>(Εσωτερικό Περιβάλλον)</a:t>
            </a:r>
          </a:p>
        </p:txBody>
      </p:sp>
      <p:sp>
        <p:nvSpPr>
          <p:cNvPr id="11" name="10 - Διάγραμμα ροής: Διεργασία"/>
          <p:cNvSpPr/>
          <p:nvPr/>
        </p:nvSpPr>
        <p:spPr>
          <a:xfrm>
            <a:off x="4572000" y="1643050"/>
            <a:ext cx="4572000" cy="2643206"/>
          </a:xfrm>
          <a:prstGeom prst="flowChartProcess">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lvl="0" algn="ctr"/>
            <a:r>
              <a:rPr lang="el-GR" sz="2400" b="1" dirty="0" smtClean="0">
                <a:solidFill>
                  <a:sysClr val="windowText" lastClr="000000"/>
                </a:solidFill>
                <a:latin typeface="Times New Roman" pitchFamily="18" charset="0"/>
                <a:cs typeface="Times New Roman" pitchFamily="18" charset="0"/>
              </a:rPr>
              <a:t>ΑΔΥΝΑΤΑ ΣΗΜΕΙΑ</a:t>
            </a:r>
          </a:p>
          <a:p>
            <a:pPr lvl="0" algn="ctr"/>
            <a:r>
              <a:rPr lang="el-GR" dirty="0" smtClean="0">
                <a:solidFill>
                  <a:sysClr val="windowText" lastClr="000000"/>
                </a:solidFill>
                <a:latin typeface="Times New Roman" pitchFamily="18" charset="0"/>
                <a:cs typeface="Times New Roman" pitchFamily="18" charset="0"/>
              </a:rPr>
              <a:t>(Εσωτερικό Περιβάλλον)</a:t>
            </a:r>
            <a:endParaRPr lang="en-US" dirty="0">
              <a:solidFill>
                <a:sysClr val="windowText" lastClr="000000"/>
              </a:solidFill>
              <a:latin typeface="Times New Roman" pitchFamily="18" charset="0"/>
              <a:cs typeface="Times New Roman" pitchFamily="18" charset="0"/>
            </a:endParaRPr>
          </a:p>
        </p:txBody>
      </p:sp>
      <p:sp>
        <p:nvSpPr>
          <p:cNvPr id="12" name="11 - Διάγραμμα ροής: Διεργασία"/>
          <p:cNvSpPr/>
          <p:nvPr/>
        </p:nvSpPr>
        <p:spPr>
          <a:xfrm>
            <a:off x="0" y="4286256"/>
            <a:ext cx="4572000" cy="2571744"/>
          </a:xfrm>
          <a:prstGeom prst="flowChartProcess">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lvl="0" algn="ctr"/>
            <a:r>
              <a:rPr lang="el-GR" sz="2400" b="1" dirty="0" smtClean="0">
                <a:solidFill>
                  <a:sysClr val="windowText" lastClr="000000"/>
                </a:solidFill>
                <a:latin typeface="Times New Roman" pitchFamily="18" charset="0"/>
                <a:cs typeface="Times New Roman" pitchFamily="18" charset="0"/>
              </a:rPr>
              <a:t>ΕΥΚΑΙΡΙΕΣ</a:t>
            </a:r>
          </a:p>
          <a:p>
            <a:pPr lvl="0" algn="ctr"/>
            <a:r>
              <a:rPr lang="el-GR" dirty="0" smtClean="0">
                <a:solidFill>
                  <a:sysClr val="windowText" lastClr="000000"/>
                </a:solidFill>
                <a:latin typeface="Times New Roman" pitchFamily="18" charset="0"/>
                <a:cs typeface="Times New Roman" pitchFamily="18" charset="0"/>
              </a:rPr>
              <a:t>(Εξωτερικό Περιβάλλον)</a:t>
            </a:r>
            <a:endParaRPr lang="el-GR" dirty="0">
              <a:solidFill>
                <a:sysClr val="windowText" lastClr="000000"/>
              </a:solidFill>
              <a:latin typeface="Times New Roman" pitchFamily="18" charset="0"/>
              <a:cs typeface="Times New Roman" pitchFamily="18" charset="0"/>
            </a:endParaRPr>
          </a:p>
        </p:txBody>
      </p:sp>
      <p:sp>
        <p:nvSpPr>
          <p:cNvPr id="13" name="12 - Διάγραμμα ροής: Διεργασία"/>
          <p:cNvSpPr/>
          <p:nvPr/>
        </p:nvSpPr>
        <p:spPr>
          <a:xfrm>
            <a:off x="4572000" y="4286256"/>
            <a:ext cx="4572000" cy="2571744"/>
          </a:xfrm>
          <a:prstGeom prst="flowChartProcess">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lvl="0" algn="ctr"/>
            <a:r>
              <a:rPr lang="el-GR" sz="2400" b="1" dirty="0" smtClean="0">
                <a:solidFill>
                  <a:sysClr val="windowText" lastClr="000000"/>
                </a:solidFill>
                <a:latin typeface="Times New Roman" pitchFamily="18" charset="0"/>
                <a:cs typeface="Times New Roman" pitchFamily="18" charset="0"/>
              </a:rPr>
              <a:t>ΚΙΝΔΥΝΟΙ</a:t>
            </a:r>
          </a:p>
          <a:p>
            <a:pPr lvl="0" algn="ctr"/>
            <a:r>
              <a:rPr lang="el-GR" dirty="0" smtClean="0">
                <a:solidFill>
                  <a:sysClr val="windowText" lastClr="000000"/>
                </a:solidFill>
                <a:latin typeface="Times New Roman" pitchFamily="18" charset="0"/>
                <a:cs typeface="Times New Roman" pitchFamily="18" charset="0"/>
              </a:rPr>
              <a:t>(Εξωτερικό Περιβάλλον)</a:t>
            </a:r>
            <a:endParaRPr lang="el-GR" dirty="0">
              <a:solidFill>
                <a:sysClr val="windowText" lastClr="000000"/>
              </a:solidFill>
              <a:latin typeface="Times New Roman" pitchFamily="18" charset="0"/>
              <a:cs typeface="Times New Roman" pitchFamily="18" charset="0"/>
            </a:endParaRPr>
          </a:p>
        </p:txBody>
      </p:sp>
      <p:sp>
        <p:nvSpPr>
          <p:cNvPr id="14" name="13 - Στρογγυλεμένο ορθογώνιο"/>
          <p:cNvSpPr/>
          <p:nvPr/>
        </p:nvSpPr>
        <p:spPr>
          <a:xfrm>
            <a:off x="3857620" y="3929066"/>
            <a:ext cx="1357322" cy="785818"/>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2400" b="1" dirty="0" smtClean="0">
                <a:latin typeface="Times New Roman" pitchFamily="18" charset="0"/>
                <a:cs typeface="Times New Roman" pitchFamily="18" charset="0"/>
              </a:rPr>
              <a:t>SWOT</a:t>
            </a:r>
            <a:endParaRPr lang="el-GR" sz="2400" b="1" dirty="0">
              <a:latin typeface="Times New Roman" pitchFamily="18" charset="0"/>
              <a:cs typeface="Times New Roman" pitchFamily="18" charset="0"/>
            </a:endParaRPr>
          </a:p>
        </p:txBody>
      </p:sp>
      <p:sp>
        <p:nvSpPr>
          <p:cNvPr id="15" name="14 - Θέση αριθμού διαφάνειας"/>
          <p:cNvSpPr>
            <a:spLocks noGrp="1"/>
          </p:cNvSpPr>
          <p:nvPr>
            <p:ph type="sldNum" sz="quarter" idx="12"/>
          </p:nvPr>
        </p:nvSpPr>
        <p:spPr/>
        <p:txBody>
          <a:bodyPr/>
          <a:lstStyle/>
          <a:p>
            <a:fld id="{92C01CD7-ED0A-4E47-B2BD-476C151CD652}" type="slidenum">
              <a:rPr lang="el-GR" smtClean="0">
                <a:solidFill>
                  <a:schemeClr val="tx1"/>
                </a:solidFill>
              </a:rPr>
              <a:pPr/>
              <a:t>5</a:t>
            </a:fld>
            <a:endParaRPr lang="el-GR"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1"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1" animBg="1"/>
      <p:bldP spid="1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1" y="0"/>
            <a:ext cx="2500297" cy="1071546"/>
          </a:xfrm>
        </p:spPr>
        <p:txBody>
          <a:bodyPr/>
          <a:lstStyle/>
          <a:p>
            <a:r>
              <a:rPr lang="el-GR" dirty="0" smtClean="0">
                <a:latin typeface="Times New Roman" pitchFamily="18" charset="0"/>
                <a:cs typeface="Times New Roman" pitchFamily="18" charset="0"/>
              </a:rPr>
              <a:t>Παράδειγμα: Ανάλυσης </a:t>
            </a:r>
            <a:r>
              <a:rPr lang="en-US" dirty="0" smtClean="0">
                <a:latin typeface="Times New Roman" pitchFamily="18" charset="0"/>
                <a:cs typeface="Times New Roman" pitchFamily="18" charset="0"/>
              </a:rPr>
              <a:t>SWOT</a:t>
            </a:r>
            <a:r>
              <a:rPr lang="el-GR" dirty="0" smtClean="0">
                <a:latin typeface="Times New Roman" pitchFamily="18" charset="0"/>
                <a:cs typeface="Times New Roman" pitchFamily="18" charset="0"/>
              </a:rPr>
              <a:t> </a:t>
            </a:r>
            <a:endParaRPr lang="el-GR" dirty="0">
              <a:latin typeface="Times New Roman" pitchFamily="18" charset="0"/>
              <a:cs typeface="Times New Roman" pitchFamily="18" charset="0"/>
            </a:endParaRPr>
          </a:p>
        </p:txBody>
      </p:sp>
      <p:sp>
        <p:nvSpPr>
          <p:cNvPr id="4" name="3 - Θέση κειμένου"/>
          <p:cNvSpPr>
            <a:spLocks noGrp="1"/>
          </p:cNvSpPr>
          <p:nvPr>
            <p:ph type="body" sz="half" idx="2"/>
          </p:nvPr>
        </p:nvSpPr>
        <p:spPr>
          <a:xfrm>
            <a:off x="1" y="1142984"/>
            <a:ext cx="2500297" cy="4983179"/>
          </a:xfrm>
        </p:spPr>
        <p:txBody>
          <a:bodyPr/>
          <a:lstStyle/>
          <a:p>
            <a:r>
              <a:rPr lang="el-GR" dirty="0" smtClean="0"/>
              <a:t>Στο Εργαστήριο Πληροφοριακών Συστημάτων Διοίκησης &amp;</a:t>
            </a:r>
            <a:r>
              <a:rPr lang="en-US" dirty="0"/>
              <a:t> </a:t>
            </a:r>
            <a:r>
              <a:rPr lang="el-GR" dirty="0" smtClean="0"/>
              <a:t>Επιχειρηματικής</a:t>
            </a:r>
            <a:r>
              <a:rPr lang="en-US" dirty="0" smtClean="0"/>
              <a:t> </a:t>
            </a:r>
            <a:r>
              <a:rPr lang="el-GR" dirty="0" smtClean="0"/>
              <a:t>Νοημοσύνης</a:t>
            </a:r>
            <a:endParaRPr lang="el-GR" dirty="0"/>
          </a:p>
        </p:txBody>
      </p:sp>
      <p:sp>
        <p:nvSpPr>
          <p:cNvPr id="6" name="5 - Θέση περιεχομένου"/>
          <p:cNvSpPr>
            <a:spLocks noGrp="1"/>
          </p:cNvSpPr>
          <p:nvPr>
            <p:ph idx="1"/>
          </p:nvPr>
        </p:nvSpPr>
        <p:spPr>
          <a:xfrm>
            <a:off x="2500298" y="0"/>
            <a:ext cx="6643702" cy="6858000"/>
          </a:xfrm>
        </p:spPr>
        <p:txBody>
          <a:bodyPr/>
          <a:lstStyle/>
          <a:p>
            <a:endParaRPr lang="el-GR" dirty="0"/>
          </a:p>
        </p:txBody>
      </p:sp>
      <p:sp>
        <p:nvSpPr>
          <p:cNvPr id="7" name="6 - Διάγραμμα ροής: Διεργασία"/>
          <p:cNvSpPr/>
          <p:nvPr/>
        </p:nvSpPr>
        <p:spPr>
          <a:xfrm>
            <a:off x="2500298" y="0"/>
            <a:ext cx="3357586" cy="3500438"/>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l-GR" sz="2000" b="1" dirty="0" smtClean="0">
                <a:solidFill>
                  <a:sysClr val="windowText" lastClr="000000"/>
                </a:solidFill>
                <a:latin typeface="Times New Roman" pitchFamily="18" charset="0"/>
                <a:cs typeface="Times New Roman" pitchFamily="18" charset="0"/>
              </a:rPr>
              <a:t>ΔΥΝΑΤΑ  ΣΗΜΕΙΑ</a:t>
            </a:r>
            <a:endParaRPr lang="en-US" sz="2000" b="1" dirty="0" smtClean="0">
              <a:solidFill>
                <a:sysClr val="windowText" lastClr="000000"/>
              </a:solidFill>
              <a:latin typeface="Times New Roman" pitchFamily="18" charset="0"/>
              <a:cs typeface="Times New Roman" pitchFamily="18" charset="0"/>
            </a:endParaRPr>
          </a:p>
          <a:p>
            <a:pPr lvl="0"/>
            <a:endParaRPr lang="el-GR" sz="1050" b="1" dirty="0" smtClean="0">
              <a:solidFill>
                <a:sysClr val="windowText" lastClr="000000"/>
              </a:solidFill>
              <a:latin typeface="Times New Roman" pitchFamily="18" charset="0"/>
              <a:cs typeface="Times New Roman" pitchFamily="18" charset="0"/>
            </a:endParaRPr>
          </a:p>
          <a:p>
            <a:pPr lvl="0"/>
            <a:r>
              <a:rPr lang="el-GR" sz="1400" b="1" dirty="0" smtClean="0">
                <a:solidFill>
                  <a:sysClr val="windowText" lastClr="000000"/>
                </a:solidFill>
                <a:latin typeface="Times New Roman" pitchFamily="18" charset="0"/>
                <a:cs typeface="Times New Roman" pitchFamily="18" charset="0"/>
              </a:rPr>
              <a:t>1.</a:t>
            </a:r>
            <a:r>
              <a:rPr lang="el-GR" sz="1400" dirty="0" smtClean="0">
                <a:solidFill>
                  <a:sysClr val="windowText" lastClr="000000"/>
                </a:solidFill>
                <a:latin typeface="Times New Roman" pitchFamily="18" charset="0"/>
                <a:cs typeface="Times New Roman" pitchFamily="18" charset="0"/>
              </a:rPr>
              <a:t>Δυνατότητα ανάπτυξης προϊόντων/υπηρεσιών υψηλής τεχνολογίας</a:t>
            </a:r>
          </a:p>
          <a:p>
            <a:pPr lvl="0"/>
            <a:r>
              <a:rPr lang="el-GR" sz="1400" b="1" dirty="0" smtClean="0">
                <a:solidFill>
                  <a:sysClr val="windowText" lastClr="000000"/>
                </a:solidFill>
                <a:latin typeface="Times New Roman" pitchFamily="18" charset="0"/>
                <a:cs typeface="Times New Roman" pitchFamily="18" charset="0"/>
              </a:rPr>
              <a:t>2.</a:t>
            </a:r>
            <a:r>
              <a:rPr lang="el-GR" sz="1400" dirty="0" smtClean="0">
                <a:solidFill>
                  <a:sysClr val="windowText" lastClr="000000"/>
                </a:solidFill>
                <a:latin typeface="Times New Roman" pitchFamily="18" charset="0"/>
                <a:cs typeface="Times New Roman" pitchFamily="18" charset="0"/>
              </a:rPr>
              <a:t>Ανάπτυξη προϊόντων/υπηρεσιών κατόπιν παραγγελίας</a:t>
            </a:r>
          </a:p>
          <a:p>
            <a:pPr lvl="0"/>
            <a:r>
              <a:rPr lang="el-GR" sz="1400" b="1" dirty="0" smtClean="0">
                <a:solidFill>
                  <a:sysClr val="windowText" lastClr="000000"/>
                </a:solidFill>
                <a:latin typeface="Times New Roman" pitchFamily="18" charset="0"/>
                <a:cs typeface="Times New Roman" pitchFamily="18" charset="0"/>
              </a:rPr>
              <a:t>3.</a:t>
            </a:r>
            <a:r>
              <a:rPr lang="el-GR" sz="1400" dirty="0" smtClean="0">
                <a:solidFill>
                  <a:sysClr val="windowText" lastClr="000000"/>
                </a:solidFill>
                <a:latin typeface="Times New Roman" pitchFamily="18" charset="0"/>
                <a:cs typeface="Times New Roman" pitchFamily="18" charset="0"/>
              </a:rPr>
              <a:t>Εξειδικευμένη γνώση τεχνολογιών αιχμής και υψηλός βαθμός κατάρτισης </a:t>
            </a:r>
          </a:p>
          <a:p>
            <a:pPr lvl="0"/>
            <a:r>
              <a:rPr lang="el-GR" sz="1400" b="1" dirty="0" smtClean="0">
                <a:solidFill>
                  <a:sysClr val="windowText" lastClr="000000"/>
                </a:solidFill>
                <a:latin typeface="Times New Roman" pitchFamily="18" charset="0"/>
                <a:cs typeface="Times New Roman" pitchFamily="18" charset="0"/>
              </a:rPr>
              <a:t>4.</a:t>
            </a:r>
            <a:r>
              <a:rPr lang="el-GR" sz="1400" dirty="0" smtClean="0">
                <a:solidFill>
                  <a:sysClr val="windowText" lastClr="000000"/>
                </a:solidFill>
                <a:latin typeface="Times New Roman" pitchFamily="18" charset="0"/>
                <a:cs typeface="Times New Roman" pitchFamily="18" charset="0"/>
              </a:rPr>
              <a:t>Συμβουλευτική και καθοδήγηση ανθρώπινου δυναμικού</a:t>
            </a:r>
          </a:p>
          <a:p>
            <a:pPr lvl="0"/>
            <a:r>
              <a:rPr lang="el-GR" sz="1400" b="1" dirty="0" smtClean="0">
                <a:solidFill>
                  <a:sysClr val="windowText" lastClr="000000"/>
                </a:solidFill>
                <a:latin typeface="Times New Roman" pitchFamily="18" charset="0"/>
                <a:cs typeface="Times New Roman" pitchFamily="18" charset="0"/>
              </a:rPr>
              <a:t>5.</a:t>
            </a:r>
            <a:r>
              <a:rPr lang="el-GR" sz="1400" dirty="0" smtClean="0">
                <a:solidFill>
                  <a:sysClr val="windowText" lastClr="000000"/>
                </a:solidFill>
                <a:latin typeface="Times New Roman" pitchFamily="18" charset="0"/>
                <a:cs typeface="Times New Roman" pitchFamily="18" charset="0"/>
              </a:rPr>
              <a:t>Υπερσύγχρονος εξοπλισμός εργαστηρίου</a:t>
            </a:r>
            <a:endParaRPr lang="el-GR" sz="1400" dirty="0">
              <a:solidFill>
                <a:sysClr val="windowText" lastClr="000000"/>
              </a:solidFill>
            </a:endParaRPr>
          </a:p>
        </p:txBody>
      </p:sp>
      <p:sp>
        <p:nvSpPr>
          <p:cNvPr id="8" name="7 - Διάγραμμα ροής: Διεργασία"/>
          <p:cNvSpPr/>
          <p:nvPr/>
        </p:nvSpPr>
        <p:spPr>
          <a:xfrm>
            <a:off x="5857884" y="0"/>
            <a:ext cx="3286116" cy="3500438"/>
          </a:xfrm>
          <a:prstGeom prst="flowChartProcess">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lvl="0" algn="ctr"/>
            <a:r>
              <a:rPr lang="el-GR" sz="2000" b="1" dirty="0" smtClean="0">
                <a:solidFill>
                  <a:sysClr val="windowText" lastClr="000000"/>
                </a:solidFill>
                <a:latin typeface="Times New Roman" pitchFamily="18" charset="0"/>
                <a:cs typeface="Times New Roman" pitchFamily="18" charset="0"/>
              </a:rPr>
              <a:t>ΑΔΥΝΑΤΑ ΣΗΜΕΙΑ</a:t>
            </a:r>
            <a:endParaRPr lang="en-US" sz="2000" b="1" dirty="0" smtClean="0">
              <a:solidFill>
                <a:sysClr val="windowText" lastClr="000000"/>
              </a:solidFill>
              <a:latin typeface="Times New Roman" pitchFamily="18" charset="0"/>
              <a:cs typeface="Times New Roman" pitchFamily="18" charset="0"/>
            </a:endParaRPr>
          </a:p>
          <a:p>
            <a:pPr lvl="0"/>
            <a:endParaRPr lang="el-GR" b="1" dirty="0" smtClean="0">
              <a:solidFill>
                <a:sysClr val="windowText" lastClr="000000"/>
              </a:solidFill>
              <a:latin typeface="Times New Roman" pitchFamily="18" charset="0"/>
              <a:cs typeface="Times New Roman" pitchFamily="18" charset="0"/>
            </a:endParaRPr>
          </a:p>
          <a:p>
            <a:pPr lvl="0"/>
            <a:r>
              <a:rPr lang="el-GR" sz="1400" b="1" dirty="0" smtClean="0">
                <a:solidFill>
                  <a:sysClr val="windowText" lastClr="000000"/>
                </a:solidFill>
                <a:latin typeface="Times New Roman" pitchFamily="18" charset="0"/>
                <a:cs typeface="Times New Roman" pitchFamily="18" charset="0"/>
              </a:rPr>
              <a:t>1.</a:t>
            </a:r>
            <a:r>
              <a:rPr lang="el-GR" sz="1400" dirty="0" smtClean="0">
                <a:solidFill>
                  <a:sysClr val="windowText" lastClr="000000"/>
                </a:solidFill>
                <a:latin typeface="Times New Roman" pitchFamily="18" charset="0"/>
                <a:cs typeface="Times New Roman" pitchFamily="18" charset="0"/>
              </a:rPr>
              <a:t>Προκαθορισμένες διαδικασίες από το επιβλέπον Πανεπιστήμιο Πατρών </a:t>
            </a:r>
          </a:p>
          <a:p>
            <a:pPr lvl="0"/>
            <a:r>
              <a:rPr lang="el-GR" sz="1400" b="1" dirty="0" smtClean="0">
                <a:solidFill>
                  <a:sysClr val="windowText" lastClr="000000"/>
                </a:solidFill>
                <a:latin typeface="Times New Roman" pitchFamily="18" charset="0"/>
                <a:cs typeface="Times New Roman" pitchFamily="18" charset="0"/>
              </a:rPr>
              <a:t>2.</a:t>
            </a:r>
            <a:r>
              <a:rPr lang="el-GR" sz="1400" dirty="0" smtClean="0">
                <a:solidFill>
                  <a:sysClr val="windowText" lastClr="000000"/>
                </a:solidFill>
                <a:latin typeface="Times New Roman" pitchFamily="18" charset="0"/>
                <a:cs typeface="Times New Roman" pitchFamily="18" charset="0"/>
              </a:rPr>
              <a:t>Χαμηλός βαθμός ευελιξίας στην προώθηση προϊόντων/υπηρεσιών </a:t>
            </a:r>
          </a:p>
          <a:p>
            <a:pPr lvl="0"/>
            <a:r>
              <a:rPr lang="el-GR" sz="1400" b="1" dirty="0" smtClean="0">
                <a:solidFill>
                  <a:sysClr val="windowText" lastClr="000000"/>
                </a:solidFill>
                <a:latin typeface="Times New Roman" pitchFamily="18" charset="0"/>
                <a:cs typeface="Times New Roman" pitchFamily="18" charset="0"/>
              </a:rPr>
              <a:t>3.</a:t>
            </a:r>
            <a:r>
              <a:rPr lang="el-GR" sz="1400" dirty="0" smtClean="0">
                <a:solidFill>
                  <a:sysClr val="windowText" lastClr="000000"/>
                </a:solidFill>
                <a:latin typeface="Times New Roman" pitchFamily="18" charset="0"/>
                <a:cs typeface="Times New Roman" pitchFamily="18" charset="0"/>
              </a:rPr>
              <a:t>Υψηλός βαθμός κινητικότητας ανθρώπινου δυναμικού</a:t>
            </a:r>
            <a:endParaRPr lang="en-US" sz="1400" dirty="0" smtClean="0">
              <a:solidFill>
                <a:sysClr val="windowText" lastClr="000000"/>
              </a:solidFill>
              <a:latin typeface="Times New Roman" pitchFamily="18" charset="0"/>
              <a:cs typeface="Times New Roman" pitchFamily="18" charset="0"/>
            </a:endParaRPr>
          </a:p>
          <a:p>
            <a:pPr lvl="0"/>
            <a:endParaRPr lang="en-US" sz="1400" dirty="0" smtClean="0">
              <a:solidFill>
                <a:sysClr val="windowText" lastClr="000000"/>
              </a:solidFill>
              <a:latin typeface="Times New Roman" pitchFamily="18" charset="0"/>
              <a:cs typeface="Times New Roman" pitchFamily="18" charset="0"/>
            </a:endParaRPr>
          </a:p>
          <a:p>
            <a:pPr lvl="0"/>
            <a:endParaRPr lang="en-US" sz="1400" dirty="0" smtClean="0">
              <a:solidFill>
                <a:sysClr val="windowText" lastClr="000000"/>
              </a:solidFill>
              <a:latin typeface="Times New Roman" pitchFamily="18" charset="0"/>
              <a:cs typeface="Times New Roman" pitchFamily="18" charset="0"/>
            </a:endParaRPr>
          </a:p>
        </p:txBody>
      </p:sp>
      <p:sp>
        <p:nvSpPr>
          <p:cNvPr id="9" name="8 - Διάγραμμα ροής: Διεργασία"/>
          <p:cNvSpPr/>
          <p:nvPr/>
        </p:nvSpPr>
        <p:spPr>
          <a:xfrm>
            <a:off x="2500298" y="3500438"/>
            <a:ext cx="3357586" cy="3357562"/>
          </a:xfrm>
          <a:prstGeom prst="flowChartProcess">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lvl="0" algn="ctr"/>
            <a:r>
              <a:rPr lang="el-GR" sz="2000" b="1" dirty="0" smtClean="0">
                <a:solidFill>
                  <a:sysClr val="windowText" lastClr="000000"/>
                </a:solidFill>
                <a:latin typeface="Times New Roman" pitchFamily="18" charset="0"/>
                <a:cs typeface="Times New Roman" pitchFamily="18" charset="0"/>
              </a:rPr>
              <a:t>ΕΥΚΑΙΡΙΕΣ</a:t>
            </a:r>
            <a:endParaRPr lang="en-US" sz="2000" b="1" dirty="0" smtClean="0">
              <a:solidFill>
                <a:sysClr val="windowText" lastClr="000000"/>
              </a:solidFill>
              <a:latin typeface="Times New Roman" pitchFamily="18" charset="0"/>
              <a:cs typeface="Times New Roman" pitchFamily="18" charset="0"/>
            </a:endParaRPr>
          </a:p>
          <a:p>
            <a:pPr lvl="0"/>
            <a:endParaRPr lang="el-GR" sz="1400" b="1" dirty="0" smtClean="0">
              <a:solidFill>
                <a:sysClr val="windowText" lastClr="000000"/>
              </a:solidFill>
              <a:latin typeface="Times New Roman" pitchFamily="18" charset="0"/>
              <a:cs typeface="Times New Roman" pitchFamily="18" charset="0"/>
            </a:endParaRPr>
          </a:p>
          <a:p>
            <a:pPr lvl="0"/>
            <a:r>
              <a:rPr lang="el-GR" sz="1400" b="1" dirty="0" smtClean="0">
                <a:solidFill>
                  <a:sysClr val="windowText" lastClr="000000"/>
                </a:solidFill>
                <a:latin typeface="Times New Roman" pitchFamily="18" charset="0"/>
                <a:cs typeface="Times New Roman" pitchFamily="18" charset="0"/>
              </a:rPr>
              <a:t>1.</a:t>
            </a:r>
            <a:r>
              <a:rPr lang="el-GR" sz="1400" dirty="0" smtClean="0">
                <a:solidFill>
                  <a:sysClr val="windowText" lastClr="000000"/>
                </a:solidFill>
                <a:latin typeface="Times New Roman" pitchFamily="18" charset="0"/>
                <a:cs typeface="Times New Roman" pitchFamily="18" charset="0"/>
              </a:rPr>
              <a:t>Πολλές πηγές χρηματοδότησης</a:t>
            </a:r>
          </a:p>
          <a:p>
            <a:pPr lvl="0"/>
            <a:r>
              <a:rPr lang="el-GR" sz="1400" b="1" dirty="0" smtClean="0">
                <a:solidFill>
                  <a:sysClr val="windowText" lastClr="000000"/>
                </a:solidFill>
                <a:latin typeface="Times New Roman" pitchFamily="18" charset="0"/>
                <a:cs typeface="Times New Roman" pitchFamily="18" charset="0"/>
              </a:rPr>
              <a:t>2. </a:t>
            </a:r>
            <a:r>
              <a:rPr lang="el-GR" sz="1400" dirty="0" smtClean="0">
                <a:solidFill>
                  <a:sysClr val="windowText" lastClr="000000"/>
                </a:solidFill>
                <a:latin typeface="Times New Roman" pitchFamily="18" charset="0"/>
                <a:cs typeface="Times New Roman" pitchFamily="18" charset="0"/>
              </a:rPr>
              <a:t>Τεχνολογική πρόοδος- διαρκώς αναπτυσσόμενη αγορά</a:t>
            </a:r>
          </a:p>
          <a:p>
            <a:pPr lvl="0"/>
            <a:r>
              <a:rPr lang="el-GR" sz="1400" b="1" dirty="0" smtClean="0">
                <a:solidFill>
                  <a:sysClr val="windowText" lastClr="000000"/>
                </a:solidFill>
                <a:latin typeface="Times New Roman" pitchFamily="18" charset="0"/>
                <a:cs typeface="Times New Roman" pitchFamily="18" charset="0"/>
              </a:rPr>
              <a:t>3.</a:t>
            </a:r>
            <a:r>
              <a:rPr lang="el-GR" sz="1400" dirty="0" smtClean="0">
                <a:solidFill>
                  <a:sysClr val="windowText" lastClr="000000"/>
                </a:solidFill>
                <a:latin typeface="Times New Roman" pitchFamily="18" charset="0"/>
                <a:cs typeface="Times New Roman" pitchFamily="18" charset="0"/>
              </a:rPr>
              <a:t>Ανάγκη για νέα εξειδικευμένα προϊόντα/υπηρεσίες στην αγορά</a:t>
            </a:r>
          </a:p>
        </p:txBody>
      </p:sp>
      <p:sp>
        <p:nvSpPr>
          <p:cNvPr id="10" name="9 - Διάγραμμα ροής: Διεργασία"/>
          <p:cNvSpPr/>
          <p:nvPr/>
        </p:nvSpPr>
        <p:spPr>
          <a:xfrm>
            <a:off x="5857884" y="3500438"/>
            <a:ext cx="3286116" cy="3357562"/>
          </a:xfrm>
          <a:prstGeom prst="flowChartProcess">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lvl="0"/>
            <a:endParaRPr lang="en-US" sz="1100" b="1" dirty="0" smtClean="0">
              <a:latin typeface="Times New Roman" pitchFamily="18" charset="0"/>
              <a:cs typeface="Times New Roman" pitchFamily="18" charset="0"/>
            </a:endParaRPr>
          </a:p>
          <a:p>
            <a:pPr lvl="0"/>
            <a:endParaRPr lang="en-US" sz="1100" b="1" dirty="0" smtClean="0">
              <a:latin typeface="Times New Roman" pitchFamily="18" charset="0"/>
              <a:cs typeface="Times New Roman" pitchFamily="18" charset="0"/>
            </a:endParaRPr>
          </a:p>
          <a:p>
            <a:pPr lvl="0"/>
            <a:endParaRPr lang="en-US" sz="1100" b="1" dirty="0" smtClean="0">
              <a:latin typeface="Times New Roman" pitchFamily="18" charset="0"/>
              <a:cs typeface="Times New Roman" pitchFamily="18" charset="0"/>
            </a:endParaRPr>
          </a:p>
          <a:p>
            <a:pPr lvl="0"/>
            <a:endParaRPr lang="en-US" sz="1100" b="1" dirty="0" smtClean="0">
              <a:latin typeface="Times New Roman" pitchFamily="18" charset="0"/>
              <a:cs typeface="Times New Roman" pitchFamily="18" charset="0"/>
            </a:endParaRPr>
          </a:p>
          <a:p>
            <a:pPr lvl="0" algn="ctr"/>
            <a:r>
              <a:rPr lang="el-GR" sz="2000" b="1" dirty="0" smtClean="0">
                <a:solidFill>
                  <a:sysClr val="windowText" lastClr="000000"/>
                </a:solidFill>
                <a:latin typeface="Times New Roman" pitchFamily="18" charset="0"/>
                <a:cs typeface="Times New Roman" pitchFamily="18" charset="0"/>
              </a:rPr>
              <a:t>ΚΙΝΔΥΝΟΙ</a:t>
            </a:r>
            <a:endParaRPr lang="en-US" sz="2000" b="1" dirty="0" smtClean="0">
              <a:solidFill>
                <a:sysClr val="windowText" lastClr="000000"/>
              </a:solidFill>
              <a:latin typeface="Times New Roman" pitchFamily="18" charset="0"/>
              <a:cs typeface="Times New Roman" pitchFamily="18" charset="0"/>
            </a:endParaRPr>
          </a:p>
          <a:p>
            <a:pPr lvl="0"/>
            <a:endParaRPr lang="el-GR" sz="1400" b="1" dirty="0" smtClean="0">
              <a:solidFill>
                <a:sysClr val="windowText" lastClr="000000"/>
              </a:solidFill>
              <a:latin typeface="Times New Roman" pitchFamily="18" charset="0"/>
              <a:cs typeface="Times New Roman" pitchFamily="18" charset="0"/>
            </a:endParaRPr>
          </a:p>
          <a:p>
            <a:pPr lvl="0"/>
            <a:r>
              <a:rPr lang="el-GR" sz="1400" b="1" dirty="0" smtClean="0">
                <a:solidFill>
                  <a:sysClr val="windowText" lastClr="000000"/>
                </a:solidFill>
                <a:latin typeface="Times New Roman" pitchFamily="18" charset="0"/>
                <a:cs typeface="Times New Roman" pitchFamily="18" charset="0"/>
              </a:rPr>
              <a:t>1.</a:t>
            </a:r>
            <a:r>
              <a:rPr lang="el-GR" sz="1400" dirty="0" smtClean="0">
                <a:solidFill>
                  <a:sysClr val="windowText" lastClr="000000"/>
                </a:solidFill>
                <a:latin typeface="Times New Roman" pitchFamily="18" charset="0"/>
                <a:cs typeface="Times New Roman" pitchFamily="18" charset="0"/>
              </a:rPr>
              <a:t>Παγκόσμια και Εγχώρια Οικονομική Κρίση</a:t>
            </a:r>
          </a:p>
          <a:p>
            <a:pPr lvl="0"/>
            <a:r>
              <a:rPr lang="el-GR" sz="1400" b="1" dirty="0" smtClean="0">
                <a:solidFill>
                  <a:sysClr val="windowText" lastClr="000000"/>
                </a:solidFill>
                <a:latin typeface="Times New Roman" pitchFamily="18" charset="0"/>
                <a:cs typeface="Times New Roman" pitchFamily="18" charset="0"/>
              </a:rPr>
              <a:t>2.</a:t>
            </a:r>
            <a:r>
              <a:rPr lang="el-GR" sz="1400" dirty="0" smtClean="0">
                <a:solidFill>
                  <a:sysClr val="windowText" lastClr="000000"/>
                </a:solidFill>
                <a:latin typeface="Times New Roman" pitchFamily="18" charset="0"/>
                <a:cs typeface="Times New Roman" pitchFamily="18" charset="0"/>
              </a:rPr>
              <a:t>Αυξημένος αριθμός ανταγωνιστικών εργαστηρίων </a:t>
            </a:r>
          </a:p>
          <a:p>
            <a:pPr lvl="0"/>
            <a:r>
              <a:rPr lang="el-GR" sz="1400" b="1" dirty="0" smtClean="0">
                <a:solidFill>
                  <a:sysClr val="windowText" lastClr="000000"/>
                </a:solidFill>
                <a:latin typeface="Times New Roman" pitchFamily="18" charset="0"/>
                <a:cs typeface="Times New Roman" pitchFamily="18" charset="0"/>
              </a:rPr>
              <a:t>3.</a:t>
            </a:r>
            <a:r>
              <a:rPr lang="el-GR" sz="1400" dirty="0" smtClean="0">
                <a:solidFill>
                  <a:sysClr val="windowText" lastClr="000000"/>
                </a:solidFill>
                <a:latin typeface="Times New Roman" pitchFamily="18" charset="0"/>
                <a:cs typeface="Times New Roman" pitchFamily="18" charset="0"/>
              </a:rPr>
              <a:t>Αντιγραφή ιδεών </a:t>
            </a:r>
          </a:p>
          <a:p>
            <a:pPr lvl="0"/>
            <a:r>
              <a:rPr lang="el-GR" sz="1400" b="1" dirty="0" smtClean="0">
                <a:solidFill>
                  <a:sysClr val="windowText" lastClr="000000"/>
                </a:solidFill>
                <a:latin typeface="Times New Roman" pitchFamily="18" charset="0"/>
                <a:cs typeface="Times New Roman" pitchFamily="18" charset="0"/>
              </a:rPr>
              <a:t>4.</a:t>
            </a:r>
            <a:r>
              <a:rPr lang="el-GR" sz="1400" dirty="0" smtClean="0">
                <a:solidFill>
                  <a:sysClr val="windowText" lastClr="000000"/>
                </a:solidFill>
                <a:latin typeface="Times New Roman" pitchFamily="18" charset="0"/>
                <a:cs typeface="Times New Roman" pitchFamily="18" charset="0"/>
              </a:rPr>
              <a:t>Μη αποδοτικές συνεργασίες</a:t>
            </a:r>
          </a:p>
          <a:p>
            <a:pPr lvl="0"/>
            <a:endParaRPr lang="el-GR" dirty="0" smtClean="0">
              <a:solidFill>
                <a:sysClr val="windowText" lastClr="000000"/>
              </a:solidFill>
              <a:latin typeface="Times New Roman" pitchFamily="18" charset="0"/>
              <a:cs typeface="Times New Roman" pitchFamily="18" charset="0"/>
            </a:endParaRPr>
          </a:p>
          <a:p>
            <a:pPr lvl="0"/>
            <a:endParaRPr lang="el-GR" dirty="0" smtClean="0">
              <a:solidFill>
                <a:sysClr val="windowText" lastClr="000000"/>
              </a:solidFill>
              <a:latin typeface="Times New Roman" pitchFamily="18" charset="0"/>
              <a:cs typeface="Times New Roman" pitchFamily="18" charset="0"/>
            </a:endParaRPr>
          </a:p>
        </p:txBody>
      </p:sp>
      <p:sp>
        <p:nvSpPr>
          <p:cNvPr id="11" name="10 - Στρογγυλεμένο ορθογώνιο"/>
          <p:cNvSpPr/>
          <p:nvPr/>
        </p:nvSpPr>
        <p:spPr>
          <a:xfrm>
            <a:off x="5000628" y="3071810"/>
            <a:ext cx="1643074" cy="857256"/>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2800" b="1" dirty="0" smtClean="0">
                <a:solidFill>
                  <a:schemeClr val="tx1"/>
                </a:solidFill>
                <a:latin typeface="Times New Roman" pitchFamily="18" charset="0"/>
                <a:cs typeface="Times New Roman" pitchFamily="18" charset="0"/>
              </a:rPr>
              <a:t>SWOT</a:t>
            </a:r>
            <a:endParaRPr lang="el-GR" sz="2800" b="1" dirty="0">
              <a:solidFill>
                <a:schemeClr val="tx1"/>
              </a:solidFill>
              <a:latin typeface="Times New Roman" pitchFamily="18" charset="0"/>
              <a:cs typeface="Times New Roman" pitchFamily="18" charset="0"/>
            </a:endParaRPr>
          </a:p>
        </p:txBody>
      </p:sp>
      <p:sp>
        <p:nvSpPr>
          <p:cNvPr id="13" name="12 - Θέση αριθμού διαφάνειας"/>
          <p:cNvSpPr>
            <a:spLocks noGrp="1"/>
          </p:cNvSpPr>
          <p:nvPr>
            <p:ph type="sldNum" sz="quarter" idx="12"/>
          </p:nvPr>
        </p:nvSpPr>
        <p:spPr/>
        <p:txBody>
          <a:bodyPr/>
          <a:lstStyle/>
          <a:p>
            <a:fld id="{92C01CD7-ED0A-4E47-B2BD-476C151CD652}" type="slidenum">
              <a:rPr lang="el-GR" smtClean="0">
                <a:solidFill>
                  <a:schemeClr val="tx1"/>
                </a:solidFill>
              </a:rPr>
              <a:pPr/>
              <a:t>6</a:t>
            </a:fld>
            <a:endParaRPr lang="el-GR"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childTnLst>
                                </p:cTn>
                              </p:par>
                              <p:par>
                                <p:cTn id="7" presetID="2" presetClass="entr" presetSubtype="4" fill="hold" grpId="0"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anim calcmode="lin" valueType="num">
                                      <p:cBhvr additive="base">
                                        <p:cTn id="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bg/>
                                          </p:spTgt>
                                        </p:tgtEl>
                                        <p:attrNameLst>
                                          <p:attrName>style.visibility</p:attrName>
                                        </p:attrNameLst>
                                      </p:cBhvr>
                                      <p:to>
                                        <p:strVal val="visible"/>
                                      </p:to>
                                    </p:set>
                                  </p:childTnLst>
                                </p:cTn>
                              </p:par>
                              <p:par>
                                <p:cTn id="15" presetID="2" presetClass="entr" presetSubtype="1" fill="hold" grpId="0" nodeType="with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 calcmode="lin" valueType="num">
                                      <p:cBhvr additive="base">
                                        <p:cTn id="1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8">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bg/>
                                          </p:spTgt>
                                        </p:tgtEl>
                                        <p:attrNameLst>
                                          <p:attrName>style.visibility</p:attrName>
                                        </p:attrNameLst>
                                      </p:cBhvr>
                                      <p:to>
                                        <p:strVal val="visible"/>
                                      </p:to>
                                    </p:set>
                                  </p:childTnLst>
                                </p:cTn>
                              </p:par>
                              <p:par>
                                <p:cTn id="23" presetID="2" presetClass="entr" presetSubtype="8" fill="hold" nodeType="withEffect">
                                  <p:stCondLst>
                                    <p:cond delay="0"/>
                                  </p:stCondLst>
                                  <p:childTnLst>
                                    <p:set>
                                      <p:cBhvr>
                                        <p:cTn id="24" dur="1" fill="hold">
                                          <p:stCondLst>
                                            <p:cond delay="0"/>
                                          </p:stCondLst>
                                        </p:cTn>
                                        <p:tgtEl>
                                          <p:spTgt spid="9">
                                            <p:txEl>
                                              <p:pRg st="0" end="0"/>
                                            </p:txEl>
                                          </p:spTgt>
                                        </p:tgtEl>
                                        <p:attrNameLst>
                                          <p:attrName>style.visibility</p:attrName>
                                        </p:attrNameLst>
                                      </p:cBhvr>
                                      <p:to>
                                        <p:strVal val="visible"/>
                                      </p:to>
                                    </p:set>
                                    <p:anim calcmode="lin" valueType="num">
                                      <p:cBhvr additive="base">
                                        <p:cTn id="25"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bg/>
                                          </p:spTgt>
                                        </p:tgtEl>
                                        <p:attrNameLst>
                                          <p:attrName>style.visibility</p:attrName>
                                        </p:attrNameLst>
                                      </p:cBhvr>
                                      <p:to>
                                        <p:strVal val="visible"/>
                                      </p:to>
                                    </p:set>
                                  </p:childTnLst>
                                </p:cTn>
                              </p:par>
                              <p:par>
                                <p:cTn id="31" presetID="2" presetClass="entr" presetSubtype="2" fill="hold" grpId="0" nodeType="withEffect">
                                  <p:stCondLst>
                                    <p:cond delay="0"/>
                                  </p:stCondLst>
                                  <p:childTnLst>
                                    <p:set>
                                      <p:cBhvr>
                                        <p:cTn id="32" dur="1" fill="hold">
                                          <p:stCondLst>
                                            <p:cond delay="0"/>
                                          </p:stCondLst>
                                        </p:cTn>
                                        <p:tgtEl>
                                          <p:spTgt spid="10">
                                            <p:txEl>
                                              <p:pRg st="4" end="4"/>
                                            </p:txEl>
                                          </p:spTgt>
                                        </p:tgtEl>
                                        <p:attrNameLst>
                                          <p:attrName>style.visibility</p:attrName>
                                        </p:attrNameLst>
                                      </p:cBhvr>
                                      <p:to>
                                        <p:strVal val="visible"/>
                                      </p:to>
                                    </p:set>
                                    <p:anim calcmode="lin" valueType="num">
                                      <p:cBhvr additive="base">
                                        <p:cTn id="33" dur="500" fill="hold"/>
                                        <p:tgtEl>
                                          <p:spTgt spid="10">
                                            <p:txEl>
                                              <p:pRg st="4" end="4"/>
                                            </p:txEl>
                                          </p:spTgt>
                                        </p:tgtEl>
                                        <p:attrNameLst>
                                          <p:attrName>ppt_x</p:attrName>
                                        </p:attrNameLst>
                                      </p:cBhvr>
                                      <p:tavLst>
                                        <p:tav tm="0">
                                          <p:val>
                                            <p:strVal val="1+#ppt_w/2"/>
                                          </p:val>
                                        </p:tav>
                                        <p:tav tm="100000">
                                          <p:val>
                                            <p:strVal val="#ppt_x"/>
                                          </p:val>
                                        </p:tav>
                                      </p:tavLst>
                                    </p:anim>
                                    <p:anim calcmode="lin" valueType="num">
                                      <p:cBhvr additive="base">
                                        <p:cTn id="34" dur="500" fill="hold"/>
                                        <p:tgtEl>
                                          <p:spTgt spid="10">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10">
                                            <p:txEl>
                                              <p:pRg st="7" end="7"/>
                                            </p:txEl>
                                          </p:spTgt>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nodeType="clickEffect">
                                  <p:stCondLst>
                                    <p:cond delay="0"/>
                                  </p:stCondLst>
                                  <p:childTnLst>
                                    <p:set>
                                      <p:cBhvr>
                                        <p:cTn id="94" dur="1" fill="hold">
                                          <p:stCondLst>
                                            <p:cond delay="0"/>
                                          </p:stCondLst>
                                        </p:cTn>
                                        <p:tgtEl>
                                          <p:spTgt spid="10">
                                            <p:txEl>
                                              <p:pRg st="8" end="8"/>
                                            </p:txEl>
                                          </p:spTgt>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nodeType="clickEffect">
                                  <p:stCondLst>
                                    <p:cond delay="0"/>
                                  </p:stCondLst>
                                  <p:childTnLst>
                                    <p:set>
                                      <p:cBhvr>
                                        <p:cTn id="98" dur="1" fill="hold">
                                          <p:stCondLst>
                                            <p:cond delay="0"/>
                                          </p:stCondLst>
                                        </p:cTn>
                                        <p:tgtEl>
                                          <p:spTgt spid="10">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allAtOnce" animBg="1"/>
      <p:bldP spid="8" grpId="0" uiExpand="1" build="allAtOnce" animBg="1"/>
      <p:bldP spid="9" grpId="0" uiExpand="1" build="allAtOnce" animBg="1"/>
      <p:bldP spid="10" grpId="0" uiExpand="1" build="allAtOnce" animBg="1"/>
      <p:bldP spid="1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sz="half" idx="1"/>
          </p:nvPr>
        </p:nvSpPr>
        <p:spPr>
          <a:xfrm>
            <a:off x="428596" y="3286124"/>
            <a:ext cx="4038600" cy="2954327"/>
          </a:xfrm>
        </p:spPr>
        <p:txBody>
          <a:bodyPr>
            <a:normAutofit/>
          </a:bodyPr>
          <a:lstStyle/>
          <a:p>
            <a:r>
              <a:rPr lang="en-AU" sz="2400" b="1" dirty="0" smtClean="0">
                <a:latin typeface="Times New Roman" pitchFamily="18" charset="0"/>
                <a:cs typeface="Times New Roman" pitchFamily="18" charset="0"/>
              </a:rPr>
              <a:t>P</a:t>
            </a:r>
            <a:r>
              <a:rPr lang="en-AU" sz="2400" dirty="0" smtClean="0">
                <a:latin typeface="Times New Roman" pitchFamily="18" charset="0"/>
                <a:cs typeface="Times New Roman" pitchFamily="18" charset="0"/>
              </a:rPr>
              <a:t>olitical</a:t>
            </a:r>
          </a:p>
          <a:p>
            <a:r>
              <a:rPr lang="en-AU" sz="2400" b="1" dirty="0" smtClean="0">
                <a:latin typeface="Times New Roman" pitchFamily="18" charset="0"/>
                <a:cs typeface="Times New Roman" pitchFamily="18" charset="0"/>
              </a:rPr>
              <a:t>E</a:t>
            </a:r>
            <a:r>
              <a:rPr lang="en-AU" sz="2400" dirty="0" smtClean="0">
                <a:latin typeface="Times New Roman" pitchFamily="18" charset="0"/>
                <a:cs typeface="Times New Roman" pitchFamily="18" charset="0"/>
              </a:rPr>
              <a:t>conomica</a:t>
            </a:r>
            <a:r>
              <a:rPr lang="en-AU" sz="2400" dirty="0">
                <a:latin typeface="Times New Roman" pitchFamily="18" charset="0"/>
                <a:cs typeface="Times New Roman" pitchFamily="18" charset="0"/>
              </a:rPr>
              <a:t>l</a:t>
            </a:r>
            <a:endParaRPr lang="el-GR" sz="2400" dirty="0" smtClean="0">
              <a:solidFill>
                <a:schemeClr val="tx1"/>
              </a:solidFill>
              <a:latin typeface="Times New Roman" pitchFamily="18" charset="0"/>
              <a:cs typeface="Times New Roman" pitchFamily="18" charset="0"/>
            </a:endParaRPr>
          </a:p>
          <a:p>
            <a:r>
              <a:rPr lang="en-AU" sz="2400" b="1" dirty="0" smtClean="0">
                <a:solidFill>
                  <a:schemeClr val="tx1"/>
                </a:solidFill>
                <a:latin typeface="Times New Roman" pitchFamily="18" charset="0"/>
                <a:cs typeface="Times New Roman" pitchFamily="18" charset="0"/>
              </a:rPr>
              <a:t>S</a:t>
            </a:r>
            <a:r>
              <a:rPr lang="en-AU" sz="2400" dirty="0" smtClean="0">
                <a:solidFill>
                  <a:schemeClr val="tx1"/>
                </a:solidFill>
                <a:latin typeface="Times New Roman" pitchFamily="18" charset="0"/>
                <a:cs typeface="Times New Roman" pitchFamily="18" charset="0"/>
              </a:rPr>
              <a:t>ocial</a:t>
            </a:r>
          </a:p>
          <a:p>
            <a:r>
              <a:rPr lang="en-AU" sz="2400" b="1" dirty="0" smtClean="0">
                <a:latin typeface="Times New Roman" pitchFamily="18" charset="0"/>
                <a:cs typeface="Times New Roman" pitchFamily="18" charset="0"/>
              </a:rPr>
              <a:t>T</a:t>
            </a:r>
            <a:r>
              <a:rPr lang="en-AU" sz="2400" dirty="0" smtClean="0">
                <a:latin typeface="Times New Roman" pitchFamily="18" charset="0"/>
                <a:cs typeface="Times New Roman" pitchFamily="18" charset="0"/>
              </a:rPr>
              <a:t>echnologica</a:t>
            </a:r>
            <a:r>
              <a:rPr lang="en-AU" sz="2400" dirty="0">
                <a:latin typeface="Times New Roman" pitchFamily="18" charset="0"/>
                <a:cs typeface="Times New Roman" pitchFamily="18" charset="0"/>
              </a:rPr>
              <a:t>l</a:t>
            </a:r>
            <a:endParaRPr lang="en-AU" sz="2400" dirty="0" smtClean="0">
              <a:solidFill>
                <a:schemeClr val="tx1"/>
              </a:solidFill>
              <a:latin typeface="Times New Roman" pitchFamily="18" charset="0"/>
              <a:cs typeface="Times New Roman" pitchFamily="18" charset="0"/>
            </a:endParaRPr>
          </a:p>
        </p:txBody>
      </p:sp>
      <p:sp>
        <p:nvSpPr>
          <p:cNvPr id="4" name="3 - Θέση περιεχομένου"/>
          <p:cNvSpPr>
            <a:spLocks noGrp="1"/>
          </p:cNvSpPr>
          <p:nvPr>
            <p:ph sz="half" idx="2"/>
          </p:nvPr>
        </p:nvSpPr>
        <p:spPr>
          <a:xfrm>
            <a:off x="4648200" y="3286124"/>
            <a:ext cx="4038600" cy="3000396"/>
          </a:xfrm>
        </p:spPr>
        <p:txBody>
          <a:bodyPr>
            <a:normAutofit/>
          </a:bodyPr>
          <a:lstStyle/>
          <a:p>
            <a:r>
              <a:rPr lang="en-US" sz="2400" dirty="0" smtClean="0">
                <a:latin typeface="Times New Roman" pitchFamily="18" charset="0"/>
                <a:cs typeface="Times New Roman" pitchFamily="18" charset="0"/>
              </a:rPr>
              <a:t>To </a:t>
            </a:r>
            <a:r>
              <a:rPr lang="el-GR" sz="2400" dirty="0" smtClean="0">
                <a:latin typeface="Times New Roman" pitchFamily="18" charset="0"/>
                <a:cs typeface="Times New Roman" pitchFamily="18" charset="0"/>
              </a:rPr>
              <a:t>Πολιτικό Περιβάλλον</a:t>
            </a:r>
            <a:endParaRPr lang="el-GR" sz="2400" dirty="0" smtClean="0">
              <a:solidFill>
                <a:schemeClr val="tx1"/>
              </a:solidFill>
              <a:latin typeface="Times New Roman" pitchFamily="18" charset="0"/>
              <a:cs typeface="Times New Roman" pitchFamily="18" charset="0"/>
            </a:endParaRPr>
          </a:p>
          <a:p>
            <a:r>
              <a:rPr lang="el-GR" sz="2400" dirty="0" smtClean="0">
                <a:solidFill>
                  <a:schemeClr val="tx1"/>
                </a:solidFill>
                <a:latin typeface="Times New Roman" pitchFamily="18" charset="0"/>
                <a:cs typeface="Times New Roman" pitchFamily="18" charset="0"/>
              </a:rPr>
              <a:t> Το Οικονομικό Περιβάλλον</a:t>
            </a:r>
          </a:p>
          <a:p>
            <a:r>
              <a:rPr lang="el-GR" sz="2400" dirty="0" smtClean="0">
                <a:latin typeface="Times New Roman" pitchFamily="18" charset="0"/>
                <a:cs typeface="Times New Roman" pitchFamily="18" charset="0"/>
              </a:rPr>
              <a:t>Το Κοινωνικό Περιβάλλον</a:t>
            </a:r>
            <a:endParaRPr lang="el-GR" sz="2400" dirty="0" smtClean="0">
              <a:solidFill>
                <a:schemeClr val="tx1"/>
              </a:solidFill>
              <a:latin typeface="Times New Roman" pitchFamily="18" charset="0"/>
              <a:cs typeface="Times New Roman" pitchFamily="18" charset="0"/>
            </a:endParaRPr>
          </a:p>
          <a:p>
            <a:r>
              <a:rPr lang="el-GR" sz="2400" dirty="0" smtClean="0">
                <a:latin typeface="Times New Roman" pitchFamily="18" charset="0"/>
                <a:cs typeface="Times New Roman" pitchFamily="18" charset="0"/>
              </a:rPr>
              <a:t>Το Τεχνολογικό Περιβάλλον </a:t>
            </a:r>
            <a:endParaRPr lang="el-GR" sz="2400" dirty="0"/>
          </a:p>
        </p:txBody>
      </p:sp>
      <p:sp>
        <p:nvSpPr>
          <p:cNvPr id="5" name="1 - Τίτλος"/>
          <p:cNvSpPr txBox="1">
            <a:spLocks/>
          </p:cNvSpPr>
          <p:nvPr/>
        </p:nvSpPr>
        <p:spPr>
          <a:xfrm>
            <a:off x="0" y="0"/>
            <a:ext cx="9144000" cy="1071546"/>
          </a:xfrm>
          <a:prstGeom prst="rect">
            <a:avLst/>
          </a:prstGeom>
        </p:spPr>
        <p:txBody>
          <a:bodyPr vert="horz" lIns="91440" tIns="45720" rIns="91440" bIns="45720" rtlCol="0" anchor="ctr">
            <a:normAutofit/>
          </a:bodyPr>
          <a:lstStyle/>
          <a:p>
            <a:pPr lvl="0" algn="ctr">
              <a:spcBef>
                <a:spcPct val="0"/>
              </a:spcBef>
            </a:pPr>
            <a:r>
              <a:rPr lang="el-GR" sz="4400" b="1" dirty="0" smtClean="0">
                <a:latin typeface="Times New Roman" pitchFamily="18" charset="0"/>
                <a:cs typeface="Times New Roman" pitchFamily="18" charset="0"/>
              </a:rPr>
              <a:t>Ανάλυση </a:t>
            </a:r>
            <a:r>
              <a:rPr lang="en-US" sz="4400" b="1" dirty="0" smtClean="0">
                <a:latin typeface="Times New Roman" pitchFamily="18" charset="0"/>
                <a:cs typeface="Times New Roman" pitchFamily="18" charset="0"/>
              </a:rPr>
              <a:t>PEST</a:t>
            </a:r>
            <a:endParaRPr kumimoji="0" lang="el-GR" sz="4400" b="0"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7" name="2 - Υπότιτλος"/>
          <p:cNvSpPr txBox="1">
            <a:spLocks/>
          </p:cNvSpPr>
          <p:nvPr/>
        </p:nvSpPr>
        <p:spPr>
          <a:xfrm>
            <a:off x="142844" y="1000108"/>
            <a:ext cx="9001156" cy="2071702"/>
          </a:xfrm>
          <a:prstGeom prst="rect">
            <a:avLst/>
          </a:prstGeom>
        </p:spPr>
        <p:txBody>
          <a:bodyPr vert="horz" lIns="91440" tIns="45720" rIns="91440" bIns="45720" rtlCol="0">
            <a:normAutofit fontScale="92500"/>
          </a:bodyPr>
          <a:lstStyle/>
          <a:p>
            <a:pPr marL="342900" lvl="0" indent="457200" algn="just">
              <a:spcBef>
                <a:spcPct val="20000"/>
              </a:spcBef>
              <a:buFont typeface="Wingdings" pitchFamily="2" charset="2"/>
              <a:buChar char="Ø"/>
            </a:pPr>
            <a:r>
              <a:rPr lang="el-GR" sz="2800" dirty="0" smtClean="0">
                <a:latin typeface="Times New Roman" pitchFamily="18" charset="0"/>
                <a:cs typeface="Times New Roman" pitchFamily="18" charset="0"/>
              </a:rPr>
              <a:t>Συμπληρωματική της SWOT είναι η  ανάλυση PEST που είναι ένα στρατηγικό εργαλείο, που χρησιμοποιείται για την ανάλυση του εξωτερικού περιβάλλοντος μίας</a:t>
            </a:r>
            <a:r>
              <a:rPr lang="en-US" sz="2800" dirty="0" smtClean="0">
                <a:latin typeface="Times New Roman" pitchFamily="18" charset="0"/>
                <a:cs typeface="Times New Roman" pitchFamily="18" charset="0"/>
              </a:rPr>
              <a:t> </a:t>
            </a:r>
            <a:r>
              <a:rPr lang="el-GR" sz="2800" dirty="0" smtClean="0">
                <a:latin typeface="Times New Roman" pitchFamily="18" charset="0"/>
                <a:cs typeface="Times New Roman" pitchFamily="18" charset="0"/>
              </a:rPr>
              <a:t>επιχείρησης .</a:t>
            </a:r>
          </a:p>
          <a:p>
            <a:pPr marL="342900" lvl="0" indent="457200" algn="just">
              <a:spcBef>
                <a:spcPct val="20000"/>
              </a:spcBef>
              <a:buFont typeface="Wingdings" pitchFamily="2" charset="2"/>
              <a:buChar char="Ø"/>
            </a:pPr>
            <a:r>
              <a:rPr kumimoji="0" lang="el-GR" sz="2800" i="0" strike="noStrike" kern="1200" cap="none" spc="0" normalizeH="0" baseline="0" noProof="0" dirty="0" smtClean="0">
                <a:ln>
                  <a:noFill/>
                </a:ln>
                <a:effectLst/>
                <a:uLnTx/>
                <a:uFillTx/>
                <a:latin typeface="Times New Roman" pitchFamily="18" charset="0"/>
                <a:cs typeface="Times New Roman" pitchFamily="18" charset="0"/>
              </a:rPr>
              <a:t>Η </a:t>
            </a:r>
            <a:r>
              <a:rPr kumimoji="0" lang="el-GR" sz="28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λέξη</a:t>
            </a:r>
            <a:r>
              <a:rPr kumimoji="0" lang="el-GR" sz="2800" b="0" i="0" u="none" strike="noStrike" kern="1200" cap="none" spc="0" normalizeH="0" noProof="0" dirty="0" smtClean="0">
                <a:ln>
                  <a:noFill/>
                </a:ln>
                <a:solidFill>
                  <a:schemeClr val="tx1"/>
                </a:solidFill>
                <a:effectLst/>
                <a:uLnTx/>
                <a:uFillTx/>
                <a:latin typeface="Times New Roman" pitchFamily="18" charset="0"/>
                <a:ea typeface="+mn-ea"/>
                <a:cs typeface="Times New Roman" pitchFamily="18" charset="0"/>
              </a:rPr>
              <a:t> </a:t>
            </a:r>
            <a:r>
              <a:rPr kumimoji="0" lang="en-US" sz="2800" b="0" i="0" u="none" strike="noStrike" kern="1200" cap="none" spc="0" normalizeH="0" noProof="0" dirty="0" smtClean="0">
                <a:ln>
                  <a:noFill/>
                </a:ln>
                <a:solidFill>
                  <a:schemeClr val="tx1"/>
                </a:solidFill>
                <a:effectLst/>
                <a:uLnTx/>
                <a:uFillTx/>
                <a:latin typeface="Times New Roman" pitchFamily="18" charset="0"/>
                <a:ea typeface="+mn-ea"/>
                <a:cs typeface="Times New Roman" pitchFamily="18" charset="0"/>
              </a:rPr>
              <a:t>PEST</a:t>
            </a:r>
            <a:r>
              <a:rPr kumimoji="0" lang="el-GR" sz="28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προκύπτει από: </a:t>
            </a:r>
          </a:p>
          <a:p>
            <a:pPr marL="342900" marR="0" lvl="0" indent="-342900" algn="just" defTabSz="914400" rtl="0" eaLnBrk="1" fontAlgn="auto" latinLnBrk="0" hangingPunct="1">
              <a:lnSpc>
                <a:spcPct val="100000"/>
              </a:lnSpc>
              <a:spcBef>
                <a:spcPct val="20000"/>
              </a:spcBef>
              <a:spcAft>
                <a:spcPts val="0"/>
              </a:spcAft>
              <a:buClrTx/>
              <a:buSzTx/>
              <a:tabLst/>
              <a:defRPr/>
            </a:pPr>
            <a:endParaRPr kumimoji="0" lang="el-GR" sz="28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a:p>
            <a:pPr marL="342900" marR="0" lvl="0" indent="-342900" algn="just" defTabSz="914400" rtl="0" eaLnBrk="1" fontAlgn="auto" latinLnBrk="0" hangingPunct="1">
              <a:lnSpc>
                <a:spcPct val="100000"/>
              </a:lnSpc>
              <a:spcBef>
                <a:spcPct val="20000"/>
              </a:spcBef>
              <a:spcAft>
                <a:spcPts val="0"/>
              </a:spcAft>
              <a:buClrTx/>
              <a:buSzTx/>
              <a:tabLst/>
              <a:defRPr/>
            </a:pPr>
            <a:endParaRPr kumimoji="0" lang="el-GR" sz="28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l-GR" sz="28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lang="el-GR" sz="2800" dirty="0">
              <a:latin typeface="Times New Roman" pitchFamily="18" charset="0"/>
              <a:cs typeface="Times New Roman" pitchFamily="18" charset="0"/>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l-GR" sz="28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p:txBody>
      </p:sp>
      <p:sp>
        <p:nvSpPr>
          <p:cNvPr id="8" name="7 - Θέση αριθμού διαφάνειας"/>
          <p:cNvSpPr>
            <a:spLocks noGrp="1"/>
          </p:cNvSpPr>
          <p:nvPr>
            <p:ph type="sldNum" sz="quarter" idx="12"/>
          </p:nvPr>
        </p:nvSpPr>
        <p:spPr/>
        <p:txBody>
          <a:bodyPr/>
          <a:lstStyle/>
          <a:p>
            <a:fld id="{92C01CD7-ED0A-4E47-B2BD-476C151CD652}" type="slidenum">
              <a:rPr lang="el-GR" smtClean="0">
                <a:solidFill>
                  <a:schemeClr val="tx1"/>
                </a:solidFill>
              </a:rPr>
              <a:pPr/>
              <a:t>7</a:t>
            </a:fld>
            <a:endParaRPr lang="el-GR" dirty="0">
              <a:solidFill>
                <a:schemeClr val="tx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1" y="0"/>
            <a:ext cx="2643174" cy="1142984"/>
          </a:xfrm>
        </p:spPr>
        <p:txBody>
          <a:bodyPr/>
          <a:lstStyle/>
          <a:p>
            <a:r>
              <a:rPr lang="el-GR" dirty="0" smtClean="0">
                <a:latin typeface="Times New Roman" pitchFamily="18" charset="0"/>
                <a:cs typeface="Times New Roman" pitchFamily="18" charset="0"/>
              </a:rPr>
              <a:t>Παράδειγμα </a:t>
            </a:r>
            <a:r>
              <a:rPr lang="en-US" dirty="0" smtClean="0">
                <a:latin typeface="Times New Roman" pitchFamily="18" charset="0"/>
                <a:cs typeface="Times New Roman" pitchFamily="18" charset="0"/>
              </a:rPr>
              <a:t>PEST</a:t>
            </a:r>
            <a:r>
              <a:rPr lang="el-GR" dirty="0" smtClean="0">
                <a:latin typeface="Times New Roman" pitchFamily="18" charset="0"/>
                <a:cs typeface="Times New Roman" pitchFamily="18" charset="0"/>
              </a:rPr>
              <a:t> </a:t>
            </a:r>
            <a:endParaRPr lang="el-GR" dirty="0">
              <a:latin typeface="Times New Roman" pitchFamily="18" charset="0"/>
              <a:cs typeface="Times New Roman" pitchFamily="18" charset="0"/>
            </a:endParaRPr>
          </a:p>
        </p:txBody>
      </p:sp>
      <p:sp>
        <p:nvSpPr>
          <p:cNvPr id="4" name="3 - Θέση κειμένου"/>
          <p:cNvSpPr>
            <a:spLocks noGrp="1"/>
          </p:cNvSpPr>
          <p:nvPr>
            <p:ph type="body" sz="half" idx="2"/>
          </p:nvPr>
        </p:nvSpPr>
        <p:spPr>
          <a:xfrm>
            <a:off x="0" y="1435100"/>
            <a:ext cx="2643173" cy="4691063"/>
          </a:xfrm>
        </p:spPr>
        <p:txBody>
          <a:bodyPr/>
          <a:lstStyle/>
          <a:p>
            <a:r>
              <a:rPr lang="el-GR" dirty="0" smtClean="0"/>
              <a:t>Στο Εργαστήριο Πληροφοριακών Συστημάτων Διοίκησης &amp;</a:t>
            </a:r>
            <a:r>
              <a:rPr lang="en-US" dirty="0" smtClean="0"/>
              <a:t> </a:t>
            </a:r>
            <a:r>
              <a:rPr lang="el-GR" dirty="0" smtClean="0"/>
              <a:t>Επιχειρηματικής</a:t>
            </a:r>
            <a:r>
              <a:rPr lang="en-US" dirty="0" smtClean="0"/>
              <a:t> </a:t>
            </a:r>
            <a:r>
              <a:rPr lang="el-GR" dirty="0" smtClean="0"/>
              <a:t>Νοημοσύνης</a:t>
            </a:r>
          </a:p>
          <a:p>
            <a:endParaRPr lang="el-GR" dirty="0"/>
          </a:p>
        </p:txBody>
      </p:sp>
      <p:sp>
        <p:nvSpPr>
          <p:cNvPr id="5" name="4 - Θέση αριθμού διαφάνειας"/>
          <p:cNvSpPr>
            <a:spLocks noGrp="1"/>
          </p:cNvSpPr>
          <p:nvPr>
            <p:ph type="sldNum" sz="quarter" idx="12"/>
          </p:nvPr>
        </p:nvSpPr>
        <p:spPr/>
        <p:txBody>
          <a:bodyPr/>
          <a:lstStyle/>
          <a:p>
            <a:fld id="{92C01CD7-ED0A-4E47-B2BD-476C151CD652}" type="slidenum">
              <a:rPr lang="el-GR" smtClean="0">
                <a:solidFill>
                  <a:schemeClr val="tx1"/>
                </a:solidFill>
              </a:rPr>
              <a:pPr/>
              <a:t>8</a:t>
            </a:fld>
            <a:endParaRPr lang="el-GR" dirty="0">
              <a:solidFill>
                <a:schemeClr val="tx1"/>
              </a:solidFill>
            </a:endParaRPr>
          </a:p>
        </p:txBody>
      </p:sp>
      <p:sp>
        <p:nvSpPr>
          <p:cNvPr id="6" name="5 - Στρογγυλεμένο ορθογώνιο"/>
          <p:cNvSpPr/>
          <p:nvPr/>
        </p:nvSpPr>
        <p:spPr>
          <a:xfrm>
            <a:off x="2428860" y="428604"/>
            <a:ext cx="2286016" cy="121444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l-GR" sz="3000" b="1" dirty="0" smtClean="0">
                <a:solidFill>
                  <a:sysClr val="windowText" lastClr="000000"/>
                </a:solidFill>
                <a:latin typeface="Times New Roman" pitchFamily="18" charset="0"/>
                <a:cs typeface="Times New Roman" pitchFamily="18" charset="0"/>
              </a:rPr>
              <a:t>Πολιτικό</a:t>
            </a:r>
            <a:endParaRPr lang="el-GR" sz="3000" b="1" dirty="0">
              <a:solidFill>
                <a:sysClr val="windowText" lastClr="000000"/>
              </a:solidFill>
              <a:latin typeface="Times New Roman" pitchFamily="18" charset="0"/>
              <a:cs typeface="Times New Roman" pitchFamily="18" charset="0"/>
            </a:endParaRPr>
          </a:p>
        </p:txBody>
      </p:sp>
      <p:sp>
        <p:nvSpPr>
          <p:cNvPr id="8" name="7 - Στρογγυλεμένο ορθογώνιο"/>
          <p:cNvSpPr/>
          <p:nvPr/>
        </p:nvSpPr>
        <p:spPr>
          <a:xfrm>
            <a:off x="2428860" y="1928802"/>
            <a:ext cx="2286016" cy="1214446"/>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lvl="0" algn="ctr"/>
            <a:r>
              <a:rPr lang="el-GR" sz="3000" b="1" dirty="0" smtClean="0">
                <a:solidFill>
                  <a:sysClr val="windowText" lastClr="000000"/>
                </a:solidFill>
                <a:latin typeface="Times New Roman" pitchFamily="18" charset="0"/>
                <a:cs typeface="Times New Roman" pitchFamily="18" charset="0"/>
              </a:rPr>
              <a:t>Οικονομικό</a:t>
            </a:r>
            <a:endParaRPr lang="el-GR" sz="3000" b="1" dirty="0">
              <a:solidFill>
                <a:sysClr val="windowText" lastClr="000000"/>
              </a:solidFill>
              <a:latin typeface="Times New Roman" pitchFamily="18" charset="0"/>
              <a:cs typeface="Times New Roman" pitchFamily="18" charset="0"/>
            </a:endParaRPr>
          </a:p>
        </p:txBody>
      </p:sp>
      <p:sp>
        <p:nvSpPr>
          <p:cNvPr id="9" name="8 - Στρογγυλεμένο ορθογώνιο"/>
          <p:cNvSpPr/>
          <p:nvPr/>
        </p:nvSpPr>
        <p:spPr>
          <a:xfrm>
            <a:off x="2428860" y="3429000"/>
            <a:ext cx="2286016" cy="1143008"/>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lvl="0" algn="ctr"/>
            <a:r>
              <a:rPr lang="el-GR" sz="3000" b="1" dirty="0" smtClean="0">
                <a:solidFill>
                  <a:sysClr val="windowText" lastClr="000000"/>
                </a:solidFill>
                <a:latin typeface="Times New Roman" pitchFamily="18" charset="0"/>
                <a:cs typeface="Times New Roman" pitchFamily="18" charset="0"/>
              </a:rPr>
              <a:t>Κοινωνικό</a:t>
            </a:r>
            <a:endParaRPr lang="el-GR" sz="3000" b="1" dirty="0">
              <a:solidFill>
                <a:sysClr val="windowText" lastClr="000000"/>
              </a:solidFill>
              <a:latin typeface="Times New Roman" pitchFamily="18" charset="0"/>
              <a:cs typeface="Times New Roman" pitchFamily="18" charset="0"/>
            </a:endParaRPr>
          </a:p>
        </p:txBody>
      </p:sp>
      <p:sp>
        <p:nvSpPr>
          <p:cNvPr id="10" name="9 - Στρογγυλεμένο ορθογώνιο"/>
          <p:cNvSpPr/>
          <p:nvPr/>
        </p:nvSpPr>
        <p:spPr>
          <a:xfrm>
            <a:off x="2428860" y="4857760"/>
            <a:ext cx="2286016" cy="1214446"/>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lvl="0" algn="ctr"/>
            <a:r>
              <a:rPr lang="el-GR" sz="3000" b="1" dirty="0" smtClean="0">
                <a:solidFill>
                  <a:sysClr val="windowText" lastClr="000000"/>
                </a:solidFill>
                <a:latin typeface="Times New Roman" pitchFamily="18" charset="0"/>
                <a:cs typeface="Times New Roman" pitchFamily="18" charset="0"/>
              </a:rPr>
              <a:t>Τεχνολογικό</a:t>
            </a:r>
            <a:endParaRPr lang="el-GR" sz="3000" b="1" dirty="0">
              <a:solidFill>
                <a:sysClr val="windowText" lastClr="000000"/>
              </a:solidFill>
              <a:latin typeface="Times New Roman" pitchFamily="18" charset="0"/>
              <a:cs typeface="Times New Roman" pitchFamily="18" charset="0"/>
            </a:endParaRPr>
          </a:p>
        </p:txBody>
      </p:sp>
      <p:sp>
        <p:nvSpPr>
          <p:cNvPr id="13" name="12 - Στρογγυλεμένο ορθογώνιο"/>
          <p:cNvSpPr/>
          <p:nvPr/>
        </p:nvSpPr>
        <p:spPr>
          <a:xfrm>
            <a:off x="4714876" y="571480"/>
            <a:ext cx="4429124" cy="928694"/>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lvl="0">
              <a:buFont typeface="Arial" pitchFamily="34" charset="0"/>
              <a:buChar char="•"/>
            </a:pPr>
            <a:r>
              <a:rPr lang="el-GR" dirty="0" smtClean="0">
                <a:latin typeface="Times New Roman" pitchFamily="18" charset="0"/>
                <a:cs typeface="Times New Roman" pitchFamily="18" charset="0"/>
              </a:rPr>
              <a:t>Πολιτική Αστάθεια </a:t>
            </a:r>
            <a:endParaRPr lang="el-GR" dirty="0" smtClean="0"/>
          </a:p>
          <a:p>
            <a:pPr lvl="0">
              <a:buFont typeface="Arial" pitchFamily="34" charset="0"/>
              <a:buChar char="•"/>
            </a:pPr>
            <a:r>
              <a:rPr lang="el-GR" dirty="0" smtClean="0">
                <a:latin typeface="Times New Roman" pitchFamily="18" charset="0"/>
                <a:cs typeface="Times New Roman" pitchFamily="18" charset="0"/>
              </a:rPr>
              <a:t>Συχνή Αλλαγή Νομοθεσίας</a:t>
            </a:r>
            <a:endParaRPr lang="el-GR" dirty="0">
              <a:latin typeface="Times New Roman" pitchFamily="18" charset="0"/>
              <a:cs typeface="Times New Roman" pitchFamily="18" charset="0"/>
            </a:endParaRPr>
          </a:p>
        </p:txBody>
      </p:sp>
      <p:sp>
        <p:nvSpPr>
          <p:cNvPr id="14" name="13 - Στρογγυλεμένο ορθογώνιο"/>
          <p:cNvSpPr/>
          <p:nvPr/>
        </p:nvSpPr>
        <p:spPr>
          <a:xfrm>
            <a:off x="4714876" y="2071678"/>
            <a:ext cx="4429124" cy="928694"/>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lvl="0">
              <a:buFont typeface="Arial" pitchFamily="34" charset="0"/>
              <a:buChar char="•"/>
            </a:pPr>
            <a:r>
              <a:rPr lang="el-GR" dirty="0" smtClean="0">
                <a:latin typeface="Times New Roman" pitchFamily="18" charset="0"/>
                <a:cs typeface="Times New Roman" pitchFamily="18" charset="0"/>
              </a:rPr>
              <a:t>Παγκόσμια και Εγχώρια Οικονομική Κρίση </a:t>
            </a:r>
            <a:endParaRPr lang="el-GR" dirty="0" smtClean="0"/>
          </a:p>
          <a:p>
            <a:pPr lvl="0">
              <a:buFont typeface="Arial" pitchFamily="34" charset="0"/>
              <a:buChar char="•"/>
            </a:pPr>
            <a:r>
              <a:rPr lang="el-GR" dirty="0" smtClean="0">
                <a:latin typeface="Times New Roman" pitchFamily="18" charset="0"/>
                <a:cs typeface="Times New Roman" pitchFamily="18" charset="0"/>
              </a:rPr>
              <a:t>Χαμηλό κόστος ανάπτυξης προϊόντων/υπηρεσιών </a:t>
            </a:r>
            <a:endParaRPr lang="el-GR" dirty="0">
              <a:latin typeface="Times New Roman" pitchFamily="18" charset="0"/>
              <a:cs typeface="Times New Roman" pitchFamily="18" charset="0"/>
            </a:endParaRPr>
          </a:p>
        </p:txBody>
      </p:sp>
      <p:sp>
        <p:nvSpPr>
          <p:cNvPr id="15" name="14 - Στρογγυλεμένο ορθογώνιο"/>
          <p:cNvSpPr/>
          <p:nvPr/>
        </p:nvSpPr>
        <p:spPr>
          <a:xfrm>
            <a:off x="4714876" y="3571876"/>
            <a:ext cx="4429124" cy="92869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lvl="0">
              <a:buFont typeface="Arial" pitchFamily="34" charset="0"/>
              <a:buChar char="•"/>
            </a:pPr>
            <a:r>
              <a:rPr lang="el-GR" dirty="0" smtClean="0">
                <a:latin typeface="Times New Roman" pitchFamily="18" charset="0"/>
                <a:cs typeface="Times New Roman" pitchFamily="18" charset="0"/>
              </a:rPr>
              <a:t>Βελτίωση μορφωτικού επιπέδου</a:t>
            </a:r>
            <a:endParaRPr lang="el-GR" dirty="0">
              <a:latin typeface="Times New Roman" pitchFamily="18" charset="0"/>
              <a:cs typeface="Times New Roman" pitchFamily="18" charset="0"/>
            </a:endParaRPr>
          </a:p>
        </p:txBody>
      </p:sp>
      <p:sp>
        <p:nvSpPr>
          <p:cNvPr id="16" name="15 - Στρογγυλεμένο ορθογώνιο"/>
          <p:cNvSpPr/>
          <p:nvPr/>
        </p:nvSpPr>
        <p:spPr>
          <a:xfrm>
            <a:off x="4714876" y="4929198"/>
            <a:ext cx="4429124" cy="1143008"/>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lvl="0">
              <a:buFont typeface="Arial" pitchFamily="34" charset="0"/>
              <a:buChar char="•"/>
            </a:pPr>
            <a:r>
              <a:rPr lang="el-GR" dirty="0" smtClean="0">
                <a:latin typeface="Times New Roman" pitchFamily="18" charset="0"/>
                <a:cs typeface="Times New Roman" pitchFamily="18" charset="0"/>
              </a:rPr>
              <a:t>Τεχνολογική Πρόοδος</a:t>
            </a:r>
            <a:endParaRPr lang="el-GR" dirty="0" smtClean="0"/>
          </a:p>
          <a:p>
            <a:pPr lvl="0">
              <a:buFont typeface="Arial" pitchFamily="34" charset="0"/>
              <a:buChar char="•"/>
            </a:pPr>
            <a:r>
              <a:rPr lang="el-GR" dirty="0" smtClean="0">
                <a:latin typeface="Times New Roman" pitchFamily="18" charset="0"/>
                <a:cs typeface="Times New Roman" pitchFamily="18" charset="0"/>
              </a:rPr>
              <a:t>Αυξανόμενος αριθμός ανταγωνιστικών εργαστηρίων </a:t>
            </a:r>
          </a:p>
          <a:p>
            <a:pPr lvl="0">
              <a:buFont typeface="Arial" pitchFamily="34" charset="0"/>
              <a:buChar char="•"/>
            </a:pPr>
            <a:r>
              <a:rPr lang="el-GR" dirty="0" smtClean="0">
                <a:latin typeface="Times New Roman" pitchFamily="18" charset="0"/>
                <a:cs typeface="Times New Roman" pitchFamily="18" charset="0"/>
              </a:rPr>
              <a:t>Καινοτομικά προϊόντα</a:t>
            </a:r>
            <a:endParaRPr lang="el-GR"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3">
                                            <p:bg/>
                                          </p:spTgt>
                                        </p:tgtEl>
                                        <p:attrNameLst>
                                          <p:attrName>style.visibility</p:attrName>
                                        </p:attrNameLst>
                                      </p:cBhvr>
                                      <p:to>
                                        <p:strVal val="visible"/>
                                      </p:to>
                                    </p:set>
                                    <p:anim calcmode="lin" valueType="num">
                                      <p:cBhvr additive="base">
                                        <p:cTn id="11" dur="500" fill="hold"/>
                                        <p:tgtEl>
                                          <p:spTgt spid="13">
                                            <p:bg/>
                                          </p:spTgt>
                                        </p:tgtEl>
                                        <p:attrNameLst>
                                          <p:attrName>ppt_x</p:attrName>
                                        </p:attrNameLst>
                                      </p:cBhvr>
                                      <p:tavLst>
                                        <p:tav tm="0">
                                          <p:val>
                                            <p:strVal val="0-#ppt_w/2"/>
                                          </p:val>
                                        </p:tav>
                                        <p:tav tm="100000">
                                          <p:val>
                                            <p:strVal val="#ppt_x"/>
                                          </p:val>
                                        </p:tav>
                                      </p:tavLst>
                                    </p:anim>
                                    <p:anim calcmode="lin" valueType="num">
                                      <p:cBhvr additive="base">
                                        <p:cTn id="12" dur="500" fill="hold"/>
                                        <p:tgtEl>
                                          <p:spTgt spid="13">
                                            <p:bg/>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0-#ppt_w/2"/>
                                          </p:val>
                                        </p:tav>
                                        <p:tav tm="100000">
                                          <p:val>
                                            <p:strVal val="#ppt_x"/>
                                          </p:val>
                                        </p:tav>
                                      </p:tavLst>
                                    </p:anim>
                                    <p:anim calcmode="lin" valueType="num">
                                      <p:cBhvr additive="base">
                                        <p:cTn id="26" dur="500" fill="hold"/>
                                        <p:tgtEl>
                                          <p:spTgt spid="8"/>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500" fill="hold"/>
                                        <p:tgtEl>
                                          <p:spTgt spid="14"/>
                                        </p:tgtEl>
                                        <p:attrNameLst>
                                          <p:attrName>ppt_x</p:attrName>
                                        </p:attrNameLst>
                                      </p:cBhvr>
                                      <p:tavLst>
                                        <p:tav tm="0">
                                          <p:val>
                                            <p:strVal val="0-#ppt_w/2"/>
                                          </p:val>
                                        </p:tav>
                                        <p:tav tm="100000">
                                          <p:val>
                                            <p:strVal val="#ppt_x"/>
                                          </p:val>
                                        </p:tav>
                                      </p:tavLst>
                                    </p:anim>
                                    <p:anim calcmode="lin" valueType="num">
                                      <p:cBhvr additive="base">
                                        <p:cTn id="30"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fill="hold"/>
                                        <p:tgtEl>
                                          <p:spTgt spid="9"/>
                                        </p:tgtEl>
                                        <p:attrNameLst>
                                          <p:attrName>ppt_x</p:attrName>
                                        </p:attrNameLst>
                                      </p:cBhvr>
                                      <p:tavLst>
                                        <p:tav tm="0">
                                          <p:val>
                                            <p:strVal val="0-#ppt_w/2"/>
                                          </p:val>
                                        </p:tav>
                                        <p:tav tm="100000">
                                          <p:val>
                                            <p:strVal val="#ppt_x"/>
                                          </p:val>
                                        </p:tav>
                                      </p:tavLst>
                                    </p:anim>
                                    <p:anim calcmode="lin" valueType="num">
                                      <p:cBhvr additive="base">
                                        <p:cTn id="44" dur="500" fill="hold"/>
                                        <p:tgtEl>
                                          <p:spTgt spid="9"/>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15">
                                            <p:bg/>
                                          </p:spTgt>
                                        </p:tgtEl>
                                        <p:attrNameLst>
                                          <p:attrName>style.visibility</p:attrName>
                                        </p:attrNameLst>
                                      </p:cBhvr>
                                      <p:to>
                                        <p:strVal val="visible"/>
                                      </p:to>
                                    </p:set>
                                    <p:anim calcmode="lin" valueType="num">
                                      <p:cBhvr additive="base">
                                        <p:cTn id="47" dur="500" fill="hold"/>
                                        <p:tgtEl>
                                          <p:spTgt spid="15">
                                            <p:bg/>
                                          </p:spTgt>
                                        </p:tgtEl>
                                        <p:attrNameLst>
                                          <p:attrName>ppt_x</p:attrName>
                                        </p:attrNameLst>
                                      </p:cBhvr>
                                      <p:tavLst>
                                        <p:tav tm="0">
                                          <p:val>
                                            <p:strVal val="0-#ppt_w/2"/>
                                          </p:val>
                                        </p:tav>
                                        <p:tav tm="100000">
                                          <p:val>
                                            <p:strVal val="#ppt_x"/>
                                          </p:val>
                                        </p:tav>
                                      </p:tavLst>
                                    </p:anim>
                                    <p:anim calcmode="lin" valueType="num">
                                      <p:cBhvr additive="base">
                                        <p:cTn id="48" dur="500" fill="hold"/>
                                        <p:tgtEl>
                                          <p:spTgt spid="15">
                                            <p:bg/>
                                          </p:spTgt>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2" presetClass="entr" presetSubtype="8" fill="hold" grpId="0" nodeType="clickEffect">
                                  <p:stCondLst>
                                    <p:cond delay="0"/>
                                  </p:stCondLst>
                                  <p:childTnLst>
                                    <p:set>
                                      <p:cBhvr>
                                        <p:cTn id="56" dur="1" fill="hold">
                                          <p:stCondLst>
                                            <p:cond delay="0"/>
                                          </p:stCondLst>
                                        </p:cTn>
                                        <p:tgtEl>
                                          <p:spTgt spid="10"/>
                                        </p:tgtEl>
                                        <p:attrNameLst>
                                          <p:attrName>style.visibility</p:attrName>
                                        </p:attrNameLst>
                                      </p:cBhvr>
                                      <p:to>
                                        <p:strVal val="visible"/>
                                      </p:to>
                                    </p:set>
                                    <p:anim calcmode="lin" valueType="num">
                                      <p:cBhvr additive="base">
                                        <p:cTn id="57" dur="500" fill="hold"/>
                                        <p:tgtEl>
                                          <p:spTgt spid="10"/>
                                        </p:tgtEl>
                                        <p:attrNameLst>
                                          <p:attrName>ppt_x</p:attrName>
                                        </p:attrNameLst>
                                      </p:cBhvr>
                                      <p:tavLst>
                                        <p:tav tm="0">
                                          <p:val>
                                            <p:strVal val="0-#ppt_w/2"/>
                                          </p:val>
                                        </p:tav>
                                        <p:tav tm="100000">
                                          <p:val>
                                            <p:strVal val="#ppt_x"/>
                                          </p:val>
                                        </p:tav>
                                      </p:tavLst>
                                    </p:anim>
                                    <p:anim calcmode="lin" valueType="num">
                                      <p:cBhvr additive="base">
                                        <p:cTn id="58" dur="500" fill="hold"/>
                                        <p:tgtEl>
                                          <p:spTgt spid="10"/>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stCondLst>
                                    <p:cond delay="0"/>
                                  </p:stCondLst>
                                  <p:childTnLst>
                                    <p:set>
                                      <p:cBhvr>
                                        <p:cTn id="60" dur="1" fill="hold">
                                          <p:stCondLst>
                                            <p:cond delay="0"/>
                                          </p:stCondLst>
                                        </p:cTn>
                                        <p:tgtEl>
                                          <p:spTgt spid="16">
                                            <p:bg/>
                                          </p:spTgt>
                                        </p:tgtEl>
                                        <p:attrNameLst>
                                          <p:attrName>style.visibility</p:attrName>
                                        </p:attrNameLst>
                                      </p:cBhvr>
                                      <p:to>
                                        <p:strVal val="visible"/>
                                      </p:to>
                                    </p:set>
                                    <p:anim calcmode="lin" valueType="num">
                                      <p:cBhvr additive="base">
                                        <p:cTn id="61" dur="500" fill="hold"/>
                                        <p:tgtEl>
                                          <p:spTgt spid="16">
                                            <p:bg/>
                                          </p:spTgt>
                                        </p:tgtEl>
                                        <p:attrNameLst>
                                          <p:attrName>ppt_x</p:attrName>
                                        </p:attrNameLst>
                                      </p:cBhvr>
                                      <p:tavLst>
                                        <p:tav tm="0">
                                          <p:val>
                                            <p:strVal val="0-#ppt_w/2"/>
                                          </p:val>
                                        </p:tav>
                                        <p:tav tm="100000">
                                          <p:val>
                                            <p:strVal val="#ppt_x"/>
                                          </p:val>
                                        </p:tav>
                                      </p:tavLst>
                                    </p:anim>
                                    <p:anim calcmode="lin" valueType="num">
                                      <p:cBhvr additive="base">
                                        <p:cTn id="62" dur="500" fill="hold"/>
                                        <p:tgtEl>
                                          <p:spTgt spid="16">
                                            <p:bg/>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16">
                                            <p:txEl>
                                              <p:pRg st="1" end="1"/>
                                            </p:txEl>
                                          </p:spTgt>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1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P spid="10" grpId="0" animBg="1"/>
      <p:bldP spid="13" grpId="0" uiExpand="1" build="allAtOnce" animBg="1"/>
      <p:bldP spid="15" grpId="0" uiExpand="1" build="allAtOnce" animBg="1"/>
      <p:bldP spid="16" grpId="0" uiExpand="1" build="allAtOnce"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0" y="285728"/>
            <a:ext cx="9144000" cy="1643074"/>
          </a:xfrm>
        </p:spPr>
        <p:txBody>
          <a:bodyPr>
            <a:normAutofit fontScale="90000"/>
          </a:bodyPr>
          <a:lstStyle/>
          <a:p>
            <a:r>
              <a:rPr lang="el-GR" b="1" dirty="0" smtClean="0">
                <a:latin typeface="Times New Roman" pitchFamily="18" charset="0"/>
                <a:cs typeface="Times New Roman" pitchFamily="18" charset="0"/>
              </a:rPr>
              <a:t/>
            </a:r>
            <a:br>
              <a:rPr lang="el-GR" b="1" dirty="0" smtClean="0">
                <a:latin typeface="Times New Roman" pitchFamily="18" charset="0"/>
                <a:cs typeface="Times New Roman" pitchFamily="18" charset="0"/>
              </a:rPr>
            </a:br>
            <a:r>
              <a:rPr lang="el-GR" b="1" dirty="0" smtClean="0">
                <a:latin typeface="Times New Roman" pitchFamily="18" charset="0"/>
                <a:cs typeface="Times New Roman" pitchFamily="18" charset="0"/>
              </a:rPr>
              <a:t>Τρόποι αστοχίας &amp; ανάλυση αποτελεσμάτων (</a:t>
            </a:r>
            <a:r>
              <a:rPr lang="en-US" b="1" dirty="0" smtClean="0">
                <a:latin typeface="Times New Roman" pitchFamily="18" charset="0"/>
                <a:cs typeface="Times New Roman" pitchFamily="18" charset="0"/>
              </a:rPr>
              <a:t>FMEA)</a:t>
            </a:r>
            <a:r>
              <a:rPr lang="el-GR" dirty="0" smtClean="0">
                <a:latin typeface="Times New Roman" pitchFamily="18" charset="0"/>
                <a:cs typeface="Times New Roman" pitchFamily="18" charset="0"/>
              </a:rPr>
              <a:t/>
            </a:r>
            <a:br>
              <a:rPr lang="el-GR" dirty="0" smtClean="0">
                <a:latin typeface="Times New Roman" pitchFamily="18" charset="0"/>
                <a:cs typeface="Times New Roman" pitchFamily="18" charset="0"/>
              </a:rPr>
            </a:br>
            <a:endParaRPr lang="el-GR" dirty="0"/>
          </a:p>
        </p:txBody>
      </p:sp>
      <p:sp>
        <p:nvSpPr>
          <p:cNvPr id="3" name="2 - Υπότιτλος"/>
          <p:cNvSpPr>
            <a:spLocks noGrp="1"/>
          </p:cNvSpPr>
          <p:nvPr>
            <p:ph type="subTitle" idx="1"/>
          </p:nvPr>
        </p:nvSpPr>
        <p:spPr>
          <a:xfrm>
            <a:off x="428596" y="2143116"/>
            <a:ext cx="8215370" cy="4714884"/>
          </a:xfrm>
        </p:spPr>
        <p:txBody>
          <a:bodyPr>
            <a:normAutofit/>
          </a:bodyPr>
          <a:lstStyle/>
          <a:p>
            <a:pPr algn="just"/>
            <a:r>
              <a:rPr lang="el-GR" sz="2800" dirty="0" smtClean="0">
                <a:solidFill>
                  <a:schemeClr val="tx1"/>
                </a:solidFill>
                <a:latin typeface="Times New Roman" pitchFamily="18" charset="0"/>
                <a:cs typeface="Times New Roman" pitchFamily="18" charset="0"/>
              </a:rPr>
              <a:t>Οι Τρόποι αστοχίας και ανάλυσης αποτελεσμάτων (</a:t>
            </a:r>
            <a:r>
              <a:rPr lang="en-US" sz="2800" dirty="0" smtClean="0">
                <a:solidFill>
                  <a:schemeClr val="tx1"/>
                </a:solidFill>
                <a:latin typeface="Times New Roman" pitchFamily="18" charset="0"/>
                <a:cs typeface="Times New Roman" pitchFamily="18" charset="0"/>
              </a:rPr>
              <a:t>FMEA), </a:t>
            </a:r>
            <a:r>
              <a:rPr lang="el-GR" sz="2800" dirty="0" smtClean="0">
                <a:solidFill>
                  <a:schemeClr val="tx1"/>
                </a:solidFill>
                <a:latin typeface="Times New Roman" pitchFamily="18" charset="0"/>
                <a:cs typeface="Times New Roman" pitchFamily="18" charset="0"/>
              </a:rPr>
              <a:t>είναι μια διαδικασία κατά την ανάπτυξη προϊόντων και τη διαχείριση διαδικασιών, που έχει στόχο την ανάλυση των πιθανών τρόπων αστοχίας μέσα σε ένα σύστημα, για την ταξινόμησης της σημαντικότητας και της πιθανότητας των αποτυχιών.  </a:t>
            </a:r>
            <a:endParaRPr lang="el-GR" sz="2800" dirty="0">
              <a:solidFill>
                <a:schemeClr val="tx1"/>
              </a:solidFill>
              <a:latin typeface="Times New Roman" pitchFamily="18" charset="0"/>
              <a:cs typeface="Times New Roman" pitchFamily="18" charset="0"/>
            </a:endParaRPr>
          </a:p>
        </p:txBody>
      </p:sp>
      <p:sp>
        <p:nvSpPr>
          <p:cNvPr id="5" name="4 - Θέση αριθμού διαφάνειας"/>
          <p:cNvSpPr>
            <a:spLocks noGrp="1"/>
          </p:cNvSpPr>
          <p:nvPr>
            <p:ph type="sldNum" sz="quarter" idx="12"/>
          </p:nvPr>
        </p:nvSpPr>
        <p:spPr/>
        <p:txBody>
          <a:bodyPr/>
          <a:lstStyle/>
          <a:p>
            <a:fld id="{92C01CD7-ED0A-4E47-B2BD-476C151CD652}" type="slidenum">
              <a:rPr lang="el-GR" smtClean="0">
                <a:solidFill>
                  <a:schemeClr val="tx1"/>
                </a:solidFill>
              </a:rPr>
              <a:pPr/>
              <a:t>9</a:t>
            </a:fld>
            <a:endParaRPr lang="el-GR" dirty="0">
              <a:solidFill>
                <a:schemeClr val="tx1"/>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1143</TotalTime>
  <Words>1166</Words>
  <Application>Microsoft Office PowerPoint</Application>
  <PresentationFormat>Προβολή στην οθόνη (4:3)</PresentationFormat>
  <Paragraphs>294</Paragraphs>
  <Slides>32</Slides>
  <Notes>2</Notes>
  <HiddenSlides>0</HiddenSlides>
  <MMClips>0</MMClips>
  <ScaleCrop>false</ScaleCrop>
  <HeadingPairs>
    <vt:vector size="4" baseType="variant">
      <vt:variant>
        <vt:lpstr>Θέμα</vt:lpstr>
      </vt:variant>
      <vt:variant>
        <vt:i4>1</vt:i4>
      </vt:variant>
      <vt:variant>
        <vt:lpstr>Τίτλοι διαφανειών</vt:lpstr>
      </vt:variant>
      <vt:variant>
        <vt:i4>32</vt:i4>
      </vt:variant>
    </vt:vector>
  </HeadingPairs>
  <TitlesOfParts>
    <vt:vector size="33" baseType="lpstr">
      <vt:lpstr>Θέμα του Office</vt:lpstr>
      <vt:lpstr>Πληροφορικά Συστήματα Διοίκησης  </vt:lpstr>
      <vt:lpstr>Περιεχόμενα</vt:lpstr>
      <vt:lpstr>Διαφάνεια 3</vt:lpstr>
      <vt:lpstr>Ανάλυση SWOT</vt:lpstr>
      <vt:lpstr>Ανάλυση SWOT</vt:lpstr>
      <vt:lpstr>Παράδειγμα: Ανάλυσης SWOT </vt:lpstr>
      <vt:lpstr>Διαφάνεια 7</vt:lpstr>
      <vt:lpstr>Παράδειγμα PEST </vt:lpstr>
      <vt:lpstr> Τρόποι αστοχίας &amp; ανάλυση αποτελεσμάτων (FMEA) </vt:lpstr>
      <vt:lpstr>Πίνακας δημιουργίας FMEA</vt:lpstr>
      <vt:lpstr>Πινάκας FMEA </vt:lpstr>
      <vt:lpstr>Παράδειγμα FMEA</vt:lpstr>
      <vt:lpstr>Διαφάνεια 13</vt:lpstr>
      <vt:lpstr>Δημιουργία λογαριασμού- Σύνδεση  </vt:lpstr>
      <vt:lpstr>Δημιουργία Προφίλ </vt:lpstr>
      <vt:lpstr>Καλώς ήρθες στο λογαριασμός σου </vt:lpstr>
      <vt:lpstr>Δημιουργία Ομάδας </vt:lpstr>
      <vt:lpstr>Ονομασία Ομάδας </vt:lpstr>
      <vt:lpstr>Προσθήκη εργασιών </vt:lpstr>
      <vt:lpstr>Διαφάνεια 20</vt:lpstr>
      <vt:lpstr>Εμφάνιση εργασιών στο ημερολόγιο</vt:lpstr>
      <vt:lpstr>Δήλωση ολοκλήρωσης εργασίας</vt:lpstr>
      <vt:lpstr>Δήλωση ολοκλήρωσης στο ημερολόγιο </vt:lpstr>
      <vt:lpstr>Πρόοδος της Παρουσίασης </vt:lpstr>
      <vt:lpstr>Αναζήτηση Ατόμων </vt:lpstr>
      <vt:lpstr>Διαφάνεια 26</vt:lpstr>
      <vt:lpstr>Balanced Scorecard – Kaplan &amp; Norton</vt:lpstr>
      <vt:lpstr>Διαστάσεις Συστήματος Balance Scorecard</vt:lpstr>
      <vt:lpstr>Balanced Scorecard</vt:lpstr>
      <vt:lpstr>Ενδεικτική Συλλογή Δεικτών Ανά Διάσταση</vt:lpstr>
      <vt:lpstr>Παράδειγμα Balance Scorecard</vt:lpstr>
      <vt:lpstr>Διαφάνεια 32</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Πληροφορικά Συστήματα Διοίκησης  </dc:title>
  <dc:creator>Areti Gatzima</dc:creator>
  <cp:lastModifiedBy>Areti Gatzima</cp:lastModifiedBy>
  <cp:revision>137</cp:revision>
  <dcterms:created xsi:type="dcterms:W3CDTF">2017-05-03T14:57:40Z</dcterms:created>
  <dcterms:modified xsi:type="dcterms:W3CDTF">2017-05-16T08:59:49Z</dcterms:modified>
</cp:coreProperties>
</file>